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146849691" r:id="rId4"/>
    <p:sldId id="2146849692" r:id="rId5"/>
    <p:sldId id="2146849695" r:id="rId6"/>
    <p:sldId id="2146849694" r:id="rId7"/>
    <p:sldId id="258" r:id="rId8"/>
    <p:sldId id="2146849696" r:id="rId9"/>
    <p:sldId id="2146849697" r:id="rId10"/>
    <p:sldId id="2146849687" r:id="rId11"/>
    <p:sldId id="2146849690" r:id="rId12"/>
    <p:sldId id="259" r:id="rId13"/>
  </p:sldIdLst>
  <p:sldSz cx="12192000" cy="6858000"/>
  <p:notesSz cx="6858000" cy="9144000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489B54D-D923-452A-B33A-AC7E1FB1E4A3}" v="23" dt="2024-03-05T19:29:06.4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6505" y="2104601"/>
            <a:ext cx="8190871" cy="1851380"/>
          </a:xfrm>
          <a:noFill/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none"/>
        </p:style>
        <p:txBody>
          <a:bodyPr anchor="b" anchorCtr="0"/>
          <a:lstStyle>
            <a:lvl1pPr>
              <a:defRPr sz="5400" b="1">
                <a:solidFill>
                  <a:schemeClr val="accent5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676505" y="4080676"/>
            <a:ext cx="11277600" cy="1000650"/>
          </a:xfrm>
          <a:effectLst/>
        </p:spPr>
        <p:txBody>
          <a:bodyPr>
            <a:normAutofit/>
          </a:bodyPr>
          <a:lstStyle>
            <a:lvl1pPr marL="0" indent="0" algn="l">
              <a:buNone/>
              <a:defRPr sz="3800" baseline="0">
                <a:solidFill>
                  <a:schemeClr val="accent6"/>
                </a:solidFill>
                <a:effectLst/>
                <a:latin typeface="+mj-lt"/>
                <a:ea typeface="Arial Hebrew Scholar" charset="-79"/>
                <a:cs typeface="Arial Hebrew Scholar" charset="-79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Sub Heading</a:t>
            </a:r>
          </a:p>
        </p:txBody>
      </p:sp>
    </p:spTree>
    <p:extLst>
      <p:ext uri="{BB962C8B-B14F-4D97-AF65-F5344CB8AC3E}">
        <p14:creationId xmlns:p14="http://schemas.microsoft.com/office/powerpoint/2010/main" val="3912513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80633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332" y="58190"/>
            <a:ext cx="10443410" cy="80977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240632" y="1070094"/>
            <a:ext cx="11779394" cy="5358207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6" name="Teardrop 5"/>
          <p:cNvSpPr/>
          <p:nvPr/>
        </p:nvSpPr>
        <p:spPr>
          <a:xfrm>
            <a:off x="11102830" y="58187"/>
            <a:ext cx="917196" cy="687897"/>
          </a:xfrm>
          <a:prstGeom prst="teardrop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PST</a:t>
            </a:r>
          </a:p>
        </p:txBody>
      </p:sp>
    </p:spTree>
    <p:extLst>
      <p:ext uri="{BB962C8B-B14F-4D97-AF65-F5344CB8AC3E}">
        <p14:creationId xmlns:p14="http://schemas.microsoft.com/office/powerpoint/2010/main" val="822307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80633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332" y="58190"/>
            <a:ext cx="10443410" cy="80977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234835" y="1070101"/>
            <a:ext cx="11853771" cy="5358207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Teardrop 6"/>
          <p:cNvSpPr/>
          <p:nvPr/>
        </p:nvSpPr>
        <p:spPr>
          <a:xfrm>
            <a:off x="11094866" y="58188"/>
            <a:ext cx="917196" cy="687897"/>
          </a:xfrm>
          <a:prstGeom prst="teardrop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SCD</a:t>
            </a:r>
          </a:p>
        </p:txBody>
      </p:sp>
    </p:spTree>
    <p:extLst>
      <p:ext uri="{BB962C8B-B14F-4D97-AF65-F5344CB8AC3E}">
        <p14:creationId xmlns:p14="http://schemas.microsoft.com/office/powerpoint/2010/main" val="28193565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Blocks No Tom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sz="half" idx="1" hasCustomPrompt="1"/>
          </p:nvPr>
        </p:nvSpPr>
        <p:spPr>
          <a:xfrm>
            <a:off x="166256" y="1070094"/>
            <a:ext cx="5828145" cy="5380432"/>
          </a:xfrm>
        </p:spPr>
        <p:txBody>
          <a:bodyPr>
            <a:normAutofit/>
          </a:bodyPr>
          <a:lstStyle>
            <a:lvl1pPr>
              <a:defRPr sz="1800" b="1">
                <a:solidFill>
                  <a:srgbClr val="595959"/>
                </a:solidFill>
              </a:defRPr>
            </a:lvl1pPr>
            <a:lvl2pPr>
              <a:defRPr sz="1600">
                <a:solidFill>
                  <a:srgbClr val="595959"/>
                </a:solidFill>
              </a:defRPr>
            </a:lvl2pPr>
            <a:lvl3pPr>
              <a:defRPr sz="16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here to add text</a:t>
            </a:r>
            <a:endParaRPr lang="x-none" dirty="0"/>
          </a:p>
          <a:p>
            <a:pPr lvl="1"/>
            <a:r>
              <a:rPr lang="en-US" dirty="0"/>
              <a:t>Text</a:t>
            </a:r>
            <a:endParaRPr lang="x-none" dirty="0"/>
          </a:p>
          <a:p>
            <a:pPr lvl="2"/>
            <a:r>
              <a:rPr lang="en-US" dirty="0"/>
              <a:t>Text</a:t>
            </a:r>
            <a:endParaRPr lang="x-none" dirty="0"/>
          </a:p>
          <a:p>
            <a:pPr lvl="3"/>
            <a:r>
              <a:rPr lang="en-US" dirty="0"/>
              <a:t>Text</a:t>
            </a:r>
            <a:endParaRPr lang="x-none" dirty="0"/>
          </a:p>
          <a:p>
            <a:pPr lvl="4"/>
            <a:r>
              <a:rPr lang="en-US" dirty="0"/>
              <a:t>Text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 hasCustomPrompt="1"/>
          </p:nvPr>
        </p:nvSpPr>
        <p:spPr>
          <a:xfrm>
            <a:off x="6191881" y="1070094"/>
            <a:ext cx="5828145" cy="5380432"/>
          </a:xfrm>
        </p:spPr>
        <p:txBody>
          <a:bodyPr>
            <a:normAutofit/>
          </a:bodyPr>
          <a:lstStyle>
            <a:lvl1pPr>
              <a:defRPr sz="1800" b="1">
                <a:solidFill>
                  <a:srgbClr val="595959"/>
                </a:solidFill>
              </a:defRPr>
            </a:lvl1pPr>
            <a:lvl2pPr>
              <a:defRPr sz="1600">
                <a:solidFill>
                  <a:srgbClr val="595959"/>
                </a:solidFill>
              </a:defRPr>
            </a:lvl2pPr>
            <a:lvl3pPr>
              <a:defRPr sz="16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here to add text</a:t>
            </a:r>
            <a:endParaRPr lang="x-none" dirty="0"/>
          </a:p>
          <a:p>
            <a:pPr lvl="1"/>
            <a:r>
              <a:rPr lang="en-US" dirty="0"/>
              <a:t>Text</a:t>
            </a:r>
            <a:endParaRPr lang="x-none" dirty="0"/>
          </a:p>
          <a:p>
            <a:pPr lvl="2"/>
            <a:r>
              <a:rPr lang="en-US" dirty="0"/>
              <a:t>Text</a:t>
            </a:r>
            <a:endParaRPr lang="x-none" dirty="0"/>
          </a:p>
          <a:p>
            <a:pPr lvl="3"/>
            <a:r>
              <a:rPr lang="en-US" dirty="0"/>
              <a:t>Text</a:t>
            </a:r>
            <a:endParaRPr lang="x-none" dirty="0"/>
          </a:p>
          <a:p>
            <a:pPr lvl="4"/>
            <a:r>
              <a:rPr lang="en-US" dirty="0"/>
              <a:t>Text</a:t>
            </a:r>
            <a:endParaRPr lang="sv-SE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26332" y="58190"/>
            <a:ext cx="10443410" cy="809779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95575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D40B27-CE99-A55A-F5B0-BD3022E6CC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2C22628-8AD0-555B-A865-CDE7BE67DB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DD7E45A-4CA3-DA5B-F52C-3B1444361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2C0D4-EE43-4FC4-ABDB-B7FF8101AD36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AF0A008-2EBD-2683-64BF-A99C2F965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397825D-8474-554D-2C47-0A02C3AED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A62B9-AD36-40CD-9EB5-D64C0D74D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315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AEE809A-AD3B-E9A6-2AA1-0856D07C9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E15A9-834D-4FA5-950C-0FFE5BCB1872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70F888-C641-3A1B-5B63-5479497BC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EC7B4A-3F10-63BA-ADFE-2B7A1422D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C9183-D538-49B4-A279-30E4BD304A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086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egatrend Sidebar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332" y="58190"/>
            <a:ext cx="10443410" cy="809779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1875122" y="1070094"/>
            <a:ext cx="10091453" cy="4348929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69213"/>
            <a:ext cx="1722783" cy="59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802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egatrend Sidebar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332" y="58190"/>
            <a:ext cx="10443410" cy="809779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1875122" y="1070094"/>
            <a:ext cx="10091453" cy="4348929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69214"/>
            <a:ext cx="1722782" cy="5992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622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egatrend Sidebar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332" y="58190"/>
            <a:ext cx="10443410" cy="809779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1875122" y="1070094"/>
            <a:ext cx="10091453" cy="4348929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69214"/>
            <a:ext cx="1722782" cy="5992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307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egatrend Sidebar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332" y="58190"/>
            <a:ext cx="10443410" cy="809779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1875122" y="1070094"/>
            <a:ext cx="10091453" cy="4348929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69216"/>
            <a:ext cx="1722781" cy="5992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725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332" y="58190"/>
            <a:ext cx="10443410" cy="809779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240632" y="1070094"/>
            <a:ext cx="11779394" cy="4348929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420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N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6332" y="58190"/>
            <a:ext cx="10443410" cy="809779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239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890616" y="3844204"/>
            <a:ext cx="8975680" cy="605294"/>
          </a:xfrm>
          <a:noFill/>
        </p:spPr>
        <p:txBody>
          <a:bodyPr wrap="square" anchor="t" anchorCtr="0">
            <a:spAutoFit/>
          </a:bodyPr>
          <a:lstStyle>
            <a:lvl1pPr algn="l">
              <a:lnSpc>
                <a:spcPct val="70000"/>
              </a:lnSpc>
              <a:defRPr sz="4000" b="0" baseline="0">
                <a:solidFill>
                  <a:schemeClr val="bg1"/>
                </a:solidFill>
                <a:effectLst/>
              </a:defRPr>
            </a:lvl1pPr>
          </a:lstStyle>
          <a:p>
            <a:pPr>
              <a:lnSpc>
                <a:spcPct val="80000"/>
              </a:lnSpc>
            </a:pPr>
            <a:r>
              <a:rPr lang="sv-SE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2306343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80633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332" y="58190"/>
            <a:ext cx="10443410" cy="80977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240632" y="1070094"/>
            <a:ext cx="11704320" cy="5358207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ardrop 4"/>
          <p:cNvSpPr/>
          <p:nvPr/>
        </p:nvSpPr>
        <p:spPr>
          <a:xfrm>
            <a:off x="11102830" y="58190"/>
            <a:ext cx="917196" cy="687897"/>
          </a:xfrm>
          <a:prstGeom prst="teardrop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SRE</a:t>
            </a:r>
          </a:p>
        </p:txBody>
      </p:sp>
    </p:spTree>
    <p:extLst>
      <p:ext uri="{BB962C8B-B14F-4D97-AF65-F5344CB8AC3E}">
        <p14:creationId xmlns:p14="http://schemas.microsoft.com/office/powerpoint/2010/main" val="3430191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240632" y="1067880"/>
            <a:ext cx="11713945" cy="43415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here to add text</a:t>
            </a:r>
            <a:endParaRPr lang="x-none" dirty="0"/>
          </a:p>
          <a:p>
            <a:pPr lvl="1"/>
            <a:r>
              <a:rPr lang="en-US" dirty="0"/>
              <a:t>Text</a:t>
            </a:r>
            <a:endParaRPr lang="x-none" dirty="0"/>
          </a:p>
          <a:p>
            <a:pPr lvl="2"/>
            <a:r>
              <a:rPr lang="en-US" dirty="0"/>
              <a:t>Text</a:t>
            </a:r>
            <a:endParaRPr lang="x-none" dirty="0"/>
          </a:p>
          <a:p>
            <a:pPr lvl="3"/>
            <a:r>
              <a:rPr lang="en-US" dirty="0"/>
              <a:t>Text</a:t>
            </a:r>
            <a:endParaRPr lang="x-none" dirty="0"/>
          </a:p>
          <a:p>
            <a:pPr lvl="4"/>
            <a:r>
              <a:rPr lang="en-US" dirty="0"/>
              <a:t>Text</a:t>
            </a:r>
            <a:endParaRPr lang="sv-SE" dirty="0"/>
          </a:p>
        </p:txBody>
      </p:sp>
      <p:sp>
        <p:nvSpPr>
          <p:cNvPr id="9" name="textruta 8"/>
          <p:cNvSpPr txBox="1"/>
          <p:nvPr/>
        </p:nvSpPr>
        <p:spPr>
          <a:xfrm>
            <a:off x="11758834" y="6583250"/>
            <a:ext cx="74194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329D50A-7C6A-2644-973A-FA2855FBD76B}" type="slidenum">
              <a:rPr lang="sv-SE" sz="800" b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sv-SE" sz="8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240632" y="58190"/>
            <a:ext cx="10443410" cy="809779"/>
          </a:xfrm>
          <a:prstGeom prst="rect">
            <a:avLst/>
          </a:prstGeom>
          <a:noFill/>
          <a:effectLst/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r>
              <a:rPr lang="sv-SE" dirty="0"/>
              <a:t>SUBJECT</a:t>
            </a:r>
          </a:p>
        </p:txBody>
      </p:sp>
    </p:spTree>
    <p:extLst>
      <p:ext uri="{BB962C8B-B14F-4D97-AF65-F5344CB8AC3E}">
        <p14:creationId xmlns:p14="http://schemas.microsoft.com/office/powerpoint/2010/main" val="678709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2400" b="0" i="0" kern="1200">
          <a:solidFill>
            <a:schemeClr val="accent2"/>
          </a:solidFill>
          <a:effectLst/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7013" indent="-227013" algn="l" defTabSz="457200" rtl="0" eaLnBrk="1" latinLnBrk="0" hangingPunct="1">
        <a:spcBef>
          <a:spcPts val="1200"/>
        </a:spcBef>
        <a:buClr>
          <a:srgbClr val="E63C44"/>
        </a:buClr>
        <a:buSzPct val="100000"/>
        <a:buFont typeface="LucidaGrande" charset="0"/>
        <a:buChar char="▸"/>
        <a:defRPr sz="1800" b="1" kern="1200" baseline="0">
          <a:solidFill>
            <a:srgbClr val="36363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-177800" algn="l" defTabSz="457200" rtl="0" eaLnBrk="1" latinLnBrk="0" hangingPunct="1">
        <a:spcBef>
          <a:spcPts val="600"/>
        </a:spcBef>
        <a:buClr>
          <a:srgbClr val="E63C44"/>
        </a:buClr>
        <a:buFont typeface="Arial" panose="020B0604020202020204" pitchFamily="34" charset="0"/>
        <a:buChar char="•"/>
        <a:tabLst/>
        <a:defRPr sz="1600" kern="1200" baseline="0">
          <a:solidFill>
            <a:srgbClr val="36363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87388" indent="-171450" algn="l" defTabSz="457200" rtl="0" eaLnBrk="1" latinLnBrk="0" hangingPunct="1">
        <a:spcBef>
          <a:spcPts val="600"/>
        </a:spcBef>
        <a:buClr>
          <a:srgbClr val="E63C44"/>
        </a:buClr>
        <a:buFont typeface="Arial" panose="020B0604020202020204" pitchFamily="34" charset="0"/>
        <a:buChar char="•"/>
        <a:tabLst/>
        <a:defRPr sz="1600" kern="1200" baseline="0">
          <a:solidFill>
            <a:srgbClr val="36363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14400" indent="-174625" algn="l" defTabSz="457200" rtl="0" eaLnBrk="1" latinLnBrk="0" hangingPunct="1">
        <a:spcBef>
          <a:spcPts val="600"/>
        </a:spcBef>
        <a:buClr>
          <a:srgbClr val="E63C44"/>
        </a:buClr>
        <a:buFont typeface="Arial" panose="020B0604020202020204" pitchFamily="34" charset="0"/>
        <a:buChar char="•"/>
        <a:tabLst/>
        <a:defRPr sz="1600" kern="1200" baseline="0">
          <a:solidFill>
            <a:srgbClr val="36363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146175" indent="-171450" algn="l" defTabSz="457200" rtl="0" eaLnBrk="1" latinLnBrk="0" hangingPunct="1">
        <a:spcBef>
          <a:spcPts val="600"/>
        </a:spcBef>
        <a:buClr>
          <a:srgbClr val="E63C44"/>
        </a:buClr>
        <a:buFont typeface="Arial" panose="020B0604020202020204" pitchFamily="34" charset="0"/>
        <a:buChar char="•"/>
        <a:tabLst/>
        <a:defRPr sz="1600" kern="1200" baseline="0">
          <a:solidFill>
            <a:srgbClr val="36363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BAB67A98-E357-C5FD-1358-34D01BCA1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505" y="2503310"/>
            <a:ext cx="8190871" cy="1851380"/>
          </a:xfrm>
        </p:spPr>
        <p:txBody>
          <a:bodyPr/>
          <a:lstStyle/>
          <a:p>
            <a:r>
              <a:rPr lang="en-US" dirty="0"/>
              <a:t>SOP: </a:t>
            </a:r>
            <a:r>
              <a:rPr lang="en-US" dirty="0" err="1"/>
              <a:t>MirrorEye</a:t>
            </a:r>
            <a:r>
              <a:rPr lang="en-US" dirty="0"/>
              <a:t> MKII ECU Update Process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E1E3C64F-D9D6-C5F5-3592-EF4CDDB358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6505" y="4450007"/>
            <a:ext cx="6438398" cy="1380557"/>
          </a:xfrm>
        </p:spPr>
        <p:txBody>
          <a:bodyPr>
            <a:normAutofit/>
          </a:bodyPr>
          <a:lstStyle/>
          <a:p>
            <a:r>
              <a:rPr lang="en-US" sz="2000" dirty="0"/>
              <a:t>Brief description of software update process with instructions for both </a:t>
            </a:r>
            <a:r>
              <a:rPr lang="en-US" sz="2000" dirty="0" err="1"/>
              <a:t>RadMoon</a:t>
            </a:r>
            <a:r>
              <a:rPr lang="en-US" sz="2000" dirty="0"/>
              <a:t> and SRI update tool </a:t>
            </a:r>
          </a:p>
          <a:p>
            <a:r>
              <a:rPr lang="en-US" sz="2000" dirty="0"/>
              <a:t>Current tool version: 0.3.8</a:t>
            </a:r>
          </a:p>
          <a:p>
            <a:endParaRPr lang="en-US" sz="2000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80B84413-50DB-A087-21A8-F5F6BBF9CFDA}"/>
              </a:ext>
            </a:extLst>
          </p:cNvPr>
          <p:cNvSpPr txBox="1"/>
          <p:nvPr/>
        </p:nvSpPr>
        <p:spPr>
          <a:xfrm>
            <a:off x="777666" y="6120651"/>
            <a:ext cx="1555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04/22/2025</a:t>
            </a:r>
          </a:p>
        </p:txBody>
      </p:sp>
    </p:spTree>
    <p:extLst>
      <p:ext uri="{BB962C8B-B14F-4D97-AF65-F5344CB8AC3E}">
        <p14:creationId xmlns:p14="http://schemas.microsoft.com/office/powerpoint/2010/main" val="2587554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DD90F8C-F255-6DDD-073F-3C9388B58B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6" t="581" r="210"/>
          <a:stretch/>
        </p:blipFill>
        <p:spPr>
          <a:xfrm>
            <a:off x="6357743" y="894013"/>
            <a:ext cx="4365261" cy="26357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890F4EA-CD03-2A01-79A6-B0C607887A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7743" y="3726073"/>
            <a:ext cx="4442062" cy="267200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7FA4FFE-4F07-8A90-3CAF-66954CA5FC80}"/>
              </a:ext>
            </a:extLst>
          </p:cNvPr>
          <p:cNvSpPr txBox="1"/>
          <p:nvPr/>
        </p:nvSpPr>
        <p:spPr>
          <a:xfrm>
            <a:off x="265259" y="262300"/>
            <a:ext cx="107652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Performing Update</a:t>
            </a:r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59EE08BD-A87F-4C9D-392D-C802D636AF39}"/>
              </a:ext>
            </a:extLst>
          </p:cNvPr>
          <p:cNvSpPr txBox="1">
            <a:spLocks/>
          </p:cNvSpPr>
          <p:nvPr/>
        </p:nvSpPr>
        <p:spPr>
          <a:xfrm>
            <a:off x="184014" y="1802461"/>
            <a:ext cx="5500794" cy="2027668"/>
          </a:xfrm>
          <a:prstGeom prst="rect">
            <a:avLst/>
          </a:prstGeom>
        </p:spPr>
        <p:txBody>
          <a:bodyPr>
            <a:normAutofit/>
          </a:bodyPr>
          <a:lstStyle>
            <a:lvl1pPr marL="227013" indent="-227013" algn="l" defTabSz="457200" rtl="0" eaLnBrk="1" latinLnBrk="0" hangingPunct="1">
              <a:spcBef>
                <a:spcPts val="1200"/>
              </a:spcBef>
              <a:buClr>
                <a:srgbClr val="E63C44"/>
              </a:buClr>
              <a:buSzPct val="100000"/>
              <a:buFont typeface="LucidaGrande" charset="0"/>
              <a:buChar char="▸"/>
              <a:defRPr sz="1800" b="1" kern="1200" baseline="0">
                <a:solidFill>
                  <a:srgbClr val="36363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177800" algn="l" defTabSz="457200" rtl="0" eaLnBrk="1" latinLnBrk="0" hangingPunct="1">
              <a:spcBef>
                <a:spcPts val="600"/>
              </a:spcBef>
              <a:buClr>
                <a:srgbClr val="E63C44"/>
              </a:buClr>
              <a:buFont typeface="Arial" panose="020B0604020202020204" pitchFamily="34" charset="0"/>
              <a:buChar char="•"/>
              <a:tabLst/>
              <a:defRPr sz="1600" kern="1200" baseline="0">
                <a:solidFill>
                  <a:srgbClr val="36363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7388" indent="-171450" algn="l" defTabSz="457200" rtl="0" eaLnBrk="1" latinLnBrk="0" hangingPunct="1">
              <a:spcBef>
                <a:spcPts val="600"/>
              </a:spcBef>
              <a:buClr>
                <a:srgbClr val="E63C44"/>
              </a:buClr>
              <a:buFont typeface="Arial" panose="020B0604020202020204" pitchFamily="34" charset="0"/>
              <a:buChar char="•"/>
              <a:tabLst/>
              <a:defRPr sz="1600" kern="1200" baseline="0">
                <a:solidFill>
                  <a:srgbClr val="36363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914400" indent="-174625" algn="l" defTabSz="457200" rtl="0" eaLnBrk="1" latinLnBrk="0" hangingPunct="1">
              <a:spcBef>
                <a:spcPts val="600"/>
              </a:spcBef>
              <a:buClr>
                <a:srgbClr val="E63C44"/>
              </a:buClr>
              <a:buFont typeface="Arial" panose="020B0604020202020204" pitchFamily="34" charset="0"/>
              <a:buChar char="•"/>
              <a:tabLst/>
              <a:defRPr sz="1600" kern="1200" baseline="0">
                <a:solidFill>
                  <a:srgbClr val="36363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146175" indent="-171450" algn="l" defTabSz="457200" rtl="0" eaLnBrk="1" latinLnBrk="0" hangingPunct="1">
              <a:spcBef>
                <a:spcPts val="600"/>
              </a:spcBef>
              <a:buClr>
                <a:srgbClr val="E63C44"/>
              </a:buClr>
              <a:buFont typeface="Arial" panose="020B0604020202020204" pitchFamily="34" charset="0"/>
              <a:buChar char="•"/>
              <a:tabLst/>
              <a:defRPr sz="1600" kern="1200" baseline="0">
                <a:solidFill>
                  <a:srgbClr val="36363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ClrTx/>
              <a:buFont typeface="+mj-lt"/>
              <a:buAutoNum type="arabicPeriod" startAt="7"/>
            </a:pPr>
            <a:endParaRPr lang="en-US" sz="1400" b="0" dirty="0"/>
          </a:p>
        </p:txBody>
      </p:sp>
      <p:sp>
        <p:nvSpPr>
          <p:cNvPr id="16" name="Elipse 9">
            <a:extLst>
              <a:ext uri="{FF2B5EF4-FFF2-40B4-BE49-F238E27FC236}">
                <a16:creationId xmlns:a16="http://schemas.microsoft.com/office/drawing/2014/main" id="{FF05CAB2-3AF7-4650-F7D0-EB4BAC18278F}"/>
              </a:ext>
            </a:extLst>
          </p:cNvPr>
          <p:cNvSpPr/>
          <p:nvPr/>
        </p:nvSpPr>
        <p:spPr>
          <a:xfrm>
            <a:off x="11030460" y="6226869"/>
            <a:ext cx="242844" cy="261745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tângulo 13">
            <a:extLst>
              <a:ext uri="{FF2B5EF4-FFF2-40B4-BE49-F238E27FC236}">
                <a16:creationId xmlns:a16="http://schemas.microsoft.com/office/drawing/2014/main" id="{72376BC6-F3D0-27F0-CD3B-775219A8C39B}"/>
              </a:ext>
            </a:extLst>
          </p:cNvPr>
          <p:cNvSpPr/>
          <p:nvPr/>
        </p:nvSpPr>
        <p:spPr>
          <a:xfrm>
            <a:off x="10334193" y="6226869"/>
            <a:ext cx="550640" cy="171213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Elipse 14">
            <a:extLst>
              <a:ext uri="{FF2B5EF4-FFF2-40B4-BE49-F238E27FC236}">
                <a16:creationId xmlns:a16="http://schemas.microsoft.com/office/drawing/2014/main" id="{659EC351-0CDB-08BE-9168-7CA17009A354}"/>
              </a:ext>
            </a:extLst>
          </p:cNvPr>
          <p:cNvSpPr/>
          <p:nvPr/>
        </p:nvSpPr>
        <p:spPr>
          <a:xfrm>
            <a:off x="9188514" y="5214995"/>
            <a:ext cx="242844" cy="261745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9</a:t>
            </a:r>
          </a:p>
        </p:txBody>
      </p:sp>
      <p:sp>
        <p:nvSpPr>
          <p:cNvPr id="7" name="Retângulo 5">
            <a:extLst>
              <a:ext uri="{FF2B5EF4-FFF2-40B4-BE49-F238E27FC236}">
                <a16:creationId xmlns:a16="http://schemas.microsoft.com/office/drawing/2014/main" id="{6FAC05CD-3701-9DF6-73F5-A3C46A2EF4A7}"/>
              </a:ext>
            </a:extLst>
          </p:cNvPr>
          <p:cNvSpPr/>
          <p:nvPr/>
        </p:nvSpPr>
        <p:spPr>
          <a:xfrm>
            <a:off x="8391795" y="5214995"/>
            <a:ext cx="646439" cy="261745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Elipse 14">
            <a:extLst>
              <a:ext uri="{FF2B5EF4-FFF2-40B4-BE49-F238E27FC236}">
                <a16:creationId xmlns:a16="http://schemas.microsoft.com/office/drawing/2014/main" id="{4AF960B7-60C3-62B1-4795-BCB3E54C31A4}"/>
              </a:ext>
            </a:extLst>
          </p:cNvPr>
          <p:cNvSpPr/>
          <p:nvPr/>
        </p:nvSpPr>
        <p:spPr>
          <a:xfrm>
            <a:off x="10678383" y="1994051"/>
            <a:ext cx="242844" cy="261745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9" name="Elipse 14">
            <a:extLst>
              <a:ext uri="{FF2B5EF4-FFF2-40B4-BE49-F238E27FC236}">
                <a16:creationId xmlns:a16="http://schemas.microsoft.com/office/drawing/2014/main" id="{C0584983-A923-5AF4-FB48-0074E647CEF2}"/>
              </a:ext>
            </a:extLst>
          </p:cNvPr>
          <p:cNvSpPr/>
          <p:nvPr/>
        </p:nvSpPr>
        <p:spPr>
          <a:xfrm>
            <a:off x="8769943" y="1399968"/>
            <a:ext cx="242844" cy="261745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AB226C-A55A-376D-33A8-BD3FA8B14FBF}"/>
              </a:ext>
            </a:extLst>
          </p:cNvPr>
          <p:cNvSpPr txBox="1"/>
          <p:nvPr/>
        </p:nvSpPr>
        <p:spPr>
          <a:xfrm>
            <a:off x="409209" y="2124923"/>
            <a:ext cx="540590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7"/>
            </a:pPr>
            <a:r>
              <a:rPr lang="en-US" dirty="0"/>
              <a:t>The progress bar and the elapsed time can be checked during the update</a:t>
            </a:r>
          </a:p>
          <a:p>
            <a:pPr marL="342900" indent="-342900">
              <a:buFont typeface="+mj-lt"/>
              <a:buAutoNum type="arabicPeriod" startAt="7"/>
            </a:pPr>
            <a:r>
              <a:rPr lang="en-US" dirty="0"/>
              <a:t>Wait the message “Update completed”</a:t>
            </a:r>
          </a:p>
          <a:p>
            <a:pPr marL="342900" indent="-342900">
              <a:buFont typeface="+mj-lt"/>
              <a:buAutoNum type="arabicPeriod" startAt="7"/>
            </a:pPr>
            <a:r>
              <a:rPr lang="en-US" dirty="0"/>
              <a:t>Click OK</a:t>
            </a:r>
          </a:p>
          <a:p>
            <a:pPr marL="342900" indent="-342900">
              <a:buFont typeface="+mj-lt"/>
              <a:buAutoNum type="arabicPeriod" startAt="7"/>
            </a:pPr>
            <a:r>
              <a:rPr lang="en-US" dirty="0"/>
              <a:t>Click Finish.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8C327C8-914A-57DE-E865-069353C4D425}"/>
              </a:ext>
            </a:extLst>
          </p:cNvPr>
          <p:cNvSpPr txBox="1"/>
          <p:nvPr/>
        </p:nvSpPr>
        <p:spPr>
          <a:xfrm>
            <a:off x="478172" y="4270075"/>
            <a:ext cx="54059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</a:rPr>
              <a:t>** Be sure to reconnect DVR when complete for system verification **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367AC73-DB81-4138-658C-03F552137095}"/>
              </a:ext>
            </a:extLst>
          </p:cNvPr>
          <p:cNvSpPr txBox="1"/>
          <p:nvPr/>
        </p:nvSpPr>
        <p:spPr>
          <a:xfrm>
            <a:off x="10959370" y="6203852"/>
            <a:ext cx="385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13" name="Flowchart: Connector 12">
            <a:extLst>
              <a:ext uri="{FF2B5EF4-FFF2-40B4-BE49-F238E27FC236}">
                <a16:creationId xmlns:a16="http://schemas.microsoft.com/office/drawing/2014/main" id="{0520EA8C-5F7B-6498-EB84-0B128D4F6816}"/>
              </a:ext>
            </a:extLst>
          </p:cNvPr>
          <p:cNvSpPr/>
          <p:nvPr/>
        </p:nvSpPr>
        <p:spPr>
          <a:xfrm>
            <a:off x="7806906" y="4916406"/>
            <a:ext cx="242844" cy="261745"/>
          </a:xfrm>
          <a:prstGeom prst="flowChartConnector">
            <a:avLst/>
          </a:prstGeom>
          <a:solidFill>
            <a:srgbClr val="C0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7003775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700F5A-1FD4-C9B6-6A30-5D9D4E00C8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98AD598-C0C3-679B-8D50-1CE87AD79052}"/>
              </a:ext>
            </a:extLst>
          </p:cNvPr>
          <p:cNvSpPr txBox="1"/>
          <p:nvPr/>
        </p:nvSpPr>
        <p:spPr>
          <a:xfrm>
            <a:off x="265259" y="262300"/>
            <a:ext cx="107652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Troubleshooting SRI Update Tool</a:t>
            </a:r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74FDFFC0-6020-5890-3030-A3C525A31D55}"/>
              </a:ext>
            </a:extLst>
          </p:cNvPr>
          <p:cNvSpPr txBox="1">
            <a:spLocks/>
          </p:cNvSpPr>
          <p:nvPr/>
        </p:nvSpPr>
        <p:spPr>
          <a:xfrm>
            <a:off x="184014" y="1285234"/>
            <a:ext cx="5258843" cy="3412535"/>
          </a:xfrm>
          <a:prstGeom prst="rect">
            <a:avLst/>
          </a:prstGeom>
        </p:spPr>
        <p:txBody>
          <a:bodyPr>
            <a:normAutofit/>
          </a:bodyPr>
          <a:lstStyle>
            <a:lvl1pPr marL="227013" indent="-227013" algn="l" defTabSz="457200" rtl="0" eaLnBrk="1" latinLnBrk="0" hangingPunct="1">
              <a:spcBef>
                <a:spcPts val="1200"/>
              </a:spcBef>
              <a:buClr>
                <a:srgbClr val="E63C44"/>
              </a:buClr>
              <a:buSzPct val="100000"/>
              <a:buFont typeface="LucidaGrande" charset="0"/>
              <a:buChar char="▸"/>
              <a:defRPr sz="1800" b="1" kern="1200" baseline="0">
                <a:solidFill>
                  <a:srgbClr val="36363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177800" algn="l" defTabSz="457200" rtl="0" eaLnBrk="1" latinLnBrk="0" hangingPunct="1">
              <a:spcBef>
                <a:spcPts val="600"/>
              </a:spcBef>
              <a:buClr>
                <a:srgbClr val="E63C44"/>
              </a:buClr>
              <a:buFont typeface="Arial" panose="020B0604020202020204" pitchFamily="34" charset="0"/>
              <a:buChar char="•"/>
              <a:tabLst/>
              <a:defRPr sz="1600" kern="1200" baseline="0">
                <a:solidFill>
                  <a:srgbClr val="36363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7388" indent="-171450" algn="l" defTabSz="457200" rtl="0" eaLnBrk="1" latinLnBrk="0" hangingPunct="1">
              <a:spcBef>
                <a:spcPts val="600"/>
              </a:spcBef>
              <a:buClr>
                <a:srgbClr val="E63C44"/>
              </a:buClr>
              <a:buFont typeface="Arial" panose="020B0604020202020204" pitchFamily="34" charset="0"/>
              <a:buChar char="•"/>
              <a:tabLst/>
              <a:defRPr sz="1600" kern="1200" baseline="0">
                <a:solidFill>
                  <a:srgbClr val="36363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914400" indent="-174625" algn="l" defTabSz="457200" rtl="0" eaLnBrk="1" latinLnBrk="0" hangingPunct="1">
              <a:spcBef>
                <a:spcPts val="600"/>
              </a:spcBef>
              <a:buClr>
                <a:srgbClr val="E63C44"/>
              </a:buClr>
              <a:buFont typeface="Arial" panose="020B0604020202020204" pitchFamily="34" charset="0"/>
              <a:buChar char="•"/>
              <a:tabLst/>
              <a:defRPr sz="1600" kern="1200" baseline="0">
                <a:solidFill>
                  <a:srgbClr val="36363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146175" indent="-171450" algn="l" defTabSz="457200" rtl="0" eaLnBrk="1" latinLnBrk="0" hangingPunct="1">
              <a:spcBef>
                <a:spcPts val="600"/>
              </a:spcBef>
              <a:buClr>
                <a:srgbClr val="E63C44"/>
              </a:buClr>
              <a:buFont typeface="Arial" panose="020B0604020202020204" pitchFamily="34" charset="0"/>
              <a:buChar char="•"/>
              <a:tabLst/>
              <a:defRPr sz="1600" kern="1200" baseline="0">
                <a:solidFill>
                  <a:srgbClr val="36363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rgbClr val="A31515"/>
                </a:solidFill>
                <a:latin typeface="+mn-lt"/>
              </a:rPr>
              <a:t>For successful SW update all LEDs shown in the picture should be on.</a:t>
            </a:r>
          </a:p>
          <a:p>
            <a:r>
              <a:rPr lang="en-US" sz="1600" dirty="0">
                <a:solidFill>
                  <a:srgbClr val="A31515"/>
                </a:solidFill>
                <a:latin typeface="+mn-lt"/>
              </a:rPr>
              <a:t>D1 is off &gt; </a:t>
            </a:r>
            <a:r>
              <a:rPr lang="en-US" sz="1600" b="0" dirty="0">
                <a:solidFill>
                  <a:schemeClr val="tx1"/>
                </a:solidFill>
                <a:latin typeface="+mn-lt"/>
              </a:rPr>
              <a:t>verify USB connection, USB should be supplying power to board.</a:t>
            </a:r>
          </a:p>
          <a:p>
            <a:r>
              <a:rPr lang="en-US" sz="1600" dirty="0">
                <a:solidFill>
                  <a:srgbClr val="A31515"/>
                </a:solidFill>
                <a:latin typeface="+mn-lt"/>
              </a:rPr>
              <a:t>D2-D3 are off &gt; </a:t>
            </a:r>
            <a:r>
              <a:rPr lang="en-US" sz="1600" b="0" dirty="0">
                <a:solidFill>
                  <a:schemeClr val="tx1"/>
                </a:solidFill>
                <a:latin typeface="+mn-lt"/>
              </a:rPr>
              <a:t>verify Ethernet cable going to PC.</a:t>
            </a:r>
          </a:p>
          <a:p>
            <a:r>
              <a:rPr lang="en-US" sz="1600" dirty="0">
                <a:solidFill>
                  <a:srgbClr val="A31515"/>
                </a:solidFill>
                <a:latin typeface="+mn-lt"/>
              </a:rPr>
              <a:t>D4 is off &gt; </a:t>
            </a:r>
            <a:r>
              <a:rPr lang="en-US" sz="1600" b="0" dirty="0">
                <a:solidFill>
                  <a:schemeClr val="tx1"/>
                </a:solidFill>
                <a:latin typeface="+mn-lt"/>
              </a:rPr>
              <a:t>Verify connection to MKII ECU is correct.</a:t>
            </a:r>
          </a:p>
          <a:p>
            <a:r>
              <a:rPr lang="en-US" sz="1600" dirty="0">
                <a:solidFill>
                  <a:srgbClr val="A31515"/>
                </a:solidFill>
                <a:latin typeface="+mn-lt"/>
              </a:rPr>
              <a:t>Reset button &gt; </a:t>
            </a:r>
            <a:r>
              <a:rPr lang="en-US" sz="1600" b="0" dirty="0">
                <a:solidFill>
                  <a:schemeClr val="tx1"/>
                </a:solidFill>
                <a:latin typeface="+mn-lt"/>
              </a:rPr>
              <a:t>Press in case the connection got lost, this will reset tool and might recover connection.</a:t>
            </a:r>
          </a:p>
          <a:p>
            <a:endParaRPr lang="en-US" sz="1400" b="0" dirty="0"/>
          </a:p>
        </p:txBody>
      </p:sp>
      <p:pic>
        <p:nvPicPr>
          <p:cNvPr id="10" name="Picture 9" descr="A close-up of a description&#10;&#10;AI-generated content may be incorrect.">
            <a:extLst>
              <a:ext uri="{FF2B5EF4-FFF2-40B4-BE49-F238E27FC236}">
                <a16:creationId xmlns:a16="http://schemas.microsoft.com/office/drawing/2014/main" id="{6C78DD20-59C8-318D-2570-545FD0A897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691"/>
          <a:stretch/>
        </p:blipFill>
        <p:spPr>
          <a:xfrm>
            <a:off x="5919691" y="986516"/>
            <a:ext cx="6203127" cy="2055264"/>
          </a:xfrm>
          <a:prstGeom prst="rect">
            <a:avLst/>
          </a:prstGeom>
        </p:spPr>
      </p:pic>
      <p:pic>
        <p:nvPicPr>
          <p:cNvPr id="12" name="Picture 11" descr="A black rectangular object with green lights&#10;&#10;AI-generated content may be incorrect.">
            <a:extLst>
              <a:ext uri="{FF2B5EF4-FFF2-40B4-BE49-F238E27FC236}">
                <a16:creationId xmlns:a16="http://schemas.microsoft.com/office/drawing/2014/main" id="{77AEA9B3-84D4-C7C9-64EF-AA22CF8A48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9"/>
          <a:stretch/>
        </p:blipFill>
        <p:spPr>
          <a:xfrm>
            <a:off x="6041746" y="3265715"/>
            <a:ext cx="5761887" cy="286410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B83B7FA-3888-AC35-CEA4-8B1FD6E5936E}"/>
              </a:ext>
            </a:extLst>
          </p:cNvPr>
          <p:cNvSpPr txBox="1"/>
          <p:nvPr/>
        </p:nvSpPr>
        <p:spPr>
          <a:xfrm>
            <a:off x="8108303" y="6129824"/>
            <a:ext cx="1492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Reset button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A72B2D6-6513-4B70-0B3C-772CF4E99182}"/>
              </a:ext>
            </a:extLst>
          </p:cNvPr>
          <p:cNvCxnSpPr>
            <a:stCxn id="12" idx="2"/>
          </p:cNvCxnSpPr>
          <p:nvPr/>
        </p:nvCxnSpPr>
        <p:spPr>
          <a:xfrm flipV="1">
            <a:off x="8922690" y="4697769"/>
            <a:ext cx="613196" cy="143205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59285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06B0B7-CE9E-080A-B3FF-1D9380C95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Interface: More Info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76DE6096-4211-1C2B-B5FE-0939CC2382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233" y="3906062"/>
            <a:ext cx="4611260" cy="2863293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502076B0-91FC-0658-7F7D-C24281F2BB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8346" y="867969"/>
            <a:ext cx="4687322" cy="2920051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C25D353A-2355-7A27-C767-9F62D0F1C4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8346" y="3875609"/>
            <a:ext cx="4687322" cy="2924201"/>
          </a:xfrm>
          <a:prstGeom prst="rect">
            <a:avLst/>
          </a:prstGeom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C3D9236-F8AC-A257-CC1F-D371898F538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727382" y="1389734"/>
            <a:ext cx="5650964" cy="1304851"/>
          </a:xfrm>
        </p:spPr>
        <p:txBody>
          <a:bodyPr>
            <a:normAutofit/>
          </a:bodyPr>
          <a:lstStyle/>
          <a:p>
            <a:r>
              <a:rPr lang="en-US" sz="1600" b="0" dirty="0"/>
              <a:t>Feature to display more in-depth information about each ME component.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33900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3A288D64-C942-37B6-BB54-88F94BE2DB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2630" y="3012933"/>
            <a:ext cx="7024444" cy="2764530"/>
          </a:xfrm>
          <a:prstGeom prst="rect">
            <a:avLst/>
          </a:prstGeom>
        </p:spPr>
      </p:pic>
      <p:grpSp>
        <p:nvGrpSpPr>
          <p:cNvPr id="5" name="Agrupar 4">
            <a:extLst>
              <a:ext uri="{FF2B5EF4-FFF2-40B4-BE49-F238E27FC236}">
                <a16:creationId xmlns:a16="http://schemas.microsoft.com/office/drawing/2014/main" id="{B7EA28F4-8F32-25CE-F2ED-42F34C6A4DEE}"/>
              </a:ext>
            </a:extLst>
          </p:cNvPr>
          <p:cNvGrpSpPr/>
          <p:nvPr/>
        </p:nvGrpSpPr>
        <p:grpSpPr>
          <a:xfrm>
            <a:off x="5151120" y="2065020"/>
            <a:ext cx="6298517" cy="3268293"/>
            <a:chOff x="314960" y="284937"/>
            <a:chExt cx="10792787" cy="6298743"/>
          </a:xfrm>
        </p:grpSpPr>
        <p:sp>
          <p:nvSpPr>
            <p:cNvPr id="6" name="Retângulo 5">
              <a:extLst>
                <a:ext uri="{FF2B5EF4-FFF2-40B4-BE49-F238E27FC236}">
                  <a16:creationId xmlns:a16="http://schemas.microsoft.com/office/drawing/2014/main" id="{9452535F-FC7B-5A60-360A-0CE636321F4E}"/>
                </a:ext>
              </a:extLst>
            </p:cNvPr>
            <p:cNvSpPr/>
            <p:nvPr/>
          </p:nvSpPr>
          <p:spPr>
            <a:xfrm>
              <a:off x="7728890" y="1034079"/>
              <a:ext cx="3378857" cy="8331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9D0D452D-5921-A70A-117C-C6E165521A2B}"/>
                </a:ext>
              </a:extLst>
            </p:cNvPr>
            <p:cNvSpPr/>
            <p:nvPr/>
          </p:nvSpPr>
          <p:spPr>
            <a:xfrm>
              <a:off x="8940800" y="973062"/>
              <a:ext cx="955040" cy="2461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F693AFD6-89F9-3D70-AE8D-EC6DD9157D05}"/>
                </a:ext>
              </a:extLst>
            </p:cNvPr>
            <p:cNvSpPr/>
            <p:nvPr/>
          </p:nvSpPr>
          <p:spPr>
            <a:xfrm>
              <a:off x="2479040" y="2093466"/>
              <a:ext cx="3616959" cy="4145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7D4A3C66-A854-639F-4D0B-A5DC665ECE13}"/>
                </a:ext>
              </a:extLst>
            </p:cNvPr>
            <p:cNvSpPr/>
            <p:nvPr/>
          </p:nvSpPr>
          <p:spPr>
            <a:xfrm>
              <a:off x="314960" y="3531612"/>
              <a:ext cx="1828800" cy="305206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10" name="Imagem 9">
              <a:extLst>
                <a:ext uri="{FF2B5EF4-FFF2-40B4-BE49-F238E27FC236}">
                  <a16:creationId xmlns:a16="http://schemas.microsoft.com/office/drawing/2014/main" id="{267B74CC-CE6C-503D-33E9-A12D9B30F47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91668" y="284937"/>
              <a:ext cx="4988559" cy="1868522"/>
            </a:xfrm>
            <a:prstGeom prst="rect">
              <a:avLst/>
            </a:prstGeom>
          </p:spPr>
        </p:pic>
        <p:cxnSp>
          <p:nvCxnSpPr>
            <p:cNvPr id="11" name="Conector reto 10">
              <a:extLst>
                <a:ext uri="{FF2B5EF4-FFF2-40B4-BE49-F238E27FC236}">
                  <a16:creationId xmlns:a16="http://schemas.microsoft.com/office/drawing/2014/main" id="{EC5A74D7-033A-03F6-7CC6-E78D6E1E2BF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05404" y="1773150"/>
              <a:ext cx="0" cy="67697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reto 11">
              <a:extLst>
                <a:ext uri="{FF2B5EF4-FFF2-40B4-BE49-F238E27FC236}">
                  <a16:creationId xmlns:a16="http://schemas.microsoft.com/office/drawing/2014/main" id="{628C57D0-E949-5A55-904E-2ED693235BDD}"/>
                </a:ext>
              </a:extLst>
            </p:cNvPr>
            <p:cNvCxnSpPr>
              <a:cxnSpLocks/>
            </p:cNvCxnSpPr>
            <p:nvPr/>
          </p:nvCxnSpPr>
          <p:spPr>
            <a:xfrm>
              <a:off x="8128000" y="1773149"/>
              <a:ext cx="49783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817F7ADA-8C3E-FA6C-B5C7-F9D0E61A7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 Setup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5B77170-8481-B794-895C-FBF6FDC8CA6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747221" y="1077003"/>
            <a:ext cx="10091453" cy="5648537"/>
          </a:xfrm>
        </p:spPr>
        <p:txBody>
          <a:bodyPr>
            <a:normAutofit/>
          </a:bodyPr>
          <a:lstStyle/>
          <a:p>
            <a:r>
              <a:rPr lang="en-US" sz="1600" dirty="0"/>
              <a:t>Components to update ME MKII. </a:t>
            </a:r>
          </a:p>
          <a:p>
            <a:pPr lvl="1"/>
            <a:r>
              <a:rPr lang="en-US" sz="1400" dirty="0"/>
              <a:t>ME MKII complete system</a:t>
            </a:r>
          </a:p>
          <a:p>
            <a:pPr lvl="2"/>
            <a:r>
              <a:rPr lang="en-US" sz="1400" dirty="0"/>
              <a:t>ECU;</a:t>
            </a:r>
          </a:p>
          <a:p>
            <a:pPr lvl="2"/>
            <a:r>
              <a:rPr lang="en-US" sz="1400" dirty="0"/>
              <a:t>2 Wings (left and right);</a:t>
            </a:r>
          </a:p>
          <a:p>
            <a:pPr lvl="2"/>
            <a:r>
              <a:rPr lang="en-US" sz="1400" dirty="0"/>
              <a:t>Diver Monitor</a:t>
            </a:r>
          </a:p>
          <a:p>
            <a:pPr lvl="2"/>
            <a:r>
              <a:rPr lang="en-US" sz="1400" dirty="0"/>
              <a:t>Passenger Monitor</a:t>
            </a:r>
          </a:p>
          <a:p>
            <a:pPr lvl="2"/>
            <a:r>
              <a:rPr lang="en-US" sz="1400" dirty="0"/>
              <a:t>Class V monitor</a:t>
            </a:r>
          </a:p>
          <a:p>
            <a:pPr lvl="2"/>
            <a:r>
              <a:rPr lang="en-US" sz="1400" dirty="0"/>
              <a:t>Wire Harness </a:t>
            </a:r>
          </a:p>
          <a:p>
            <a:pPr lvl="2"/>
            <a:r>
              <a:rPr lang="en-US" sz="1400" dirty="0" err="1"/>
              <a:t>Fakra</a:t>
            </a:r>
            <a:r>
              <a:rPr lang="en-US" sz="1400" dirty="0"/>
              <a:t> Harness </a:t>
            </a:r>
          </a:p>
          <a:p>
            <a:pPr lvl="2"/>
            <a:r>
              <a:rPr lang="en-US" sz="1400" dirty="0"/>
              <a:t>Power supply/Truck IGN on</a:t>
            </a:r>
          </a:p>
          <a:p>
            <a:pPr lvl="1"/>
            <a:r>
              <a:rPr lang="en-US" sz="1400" b="1" dirty="0"/>
              <a:t>Using </a:t>
            </a:r>
            <a:r>
              <a:rPr lang="en-US" sz="1400" b="1" dirty="0" err="1"/>
              <a:t>Radmoon</a:t>
            </a:r>
            <a:r>
              <a:rPr lang="en-US" sz="1400" b="1" dirty="0"/>
              <a:t> </a:t>
            </a:r>
          </a:p>
          <a:p>
            <a:pPr lvl="2"/>
            <a:r>
              <a:rPr lang="en-US" sz="1400" dirty="0" err="1"/>
              <a:t>Radmoon</a:t>
            </a:r>
            <a:r>
              <a:rPr lang="en-US" sz="1400" dirty="0"/>
              <a:t> tool</a:t>
            </a:r>
          </a:p>
          <a:p>
            <a:pPr lvl="2"/>
            <a:r>
              <a:rPr lang="en-US" sz="1400" dirty="0" err="1"/>
              <a:t>BroadR</a:t>
            </a:r>
            <a:r>
              <a:rPr lang="en-US" sz="1400" dirty="0"/>
              <a:t>-Reach cable </a:t>
            </a:r>
          </a:p>
          <a:p>
            <a:pPr lvl="2"/>
            <a:r>
              <a:rPr lang="en-US" sz="1400" dirty="0"/>
              <a:t>Ethernet &amp; USB cable</a:t>
            </a:r>
          </a:p>
          <a:p>
            <a:pPr lvl="2"/>
            <a:r>
              <a:rPr lang="en-US" sz="1400" dirty="0"/>
              <a:t>PC with SDM tool</a:t>
            </a:r>
          </a:p>
          <a:p>
            <a:pPr lvl="1"/>
            <a:r>
              <a:rPr lang="en-US" sz="1400" b="1" dirty="0"/>
              <a:t>Using SRI update tool</a:t>
            </a:r>
          </a:p>
          <a:p>
            <a:pPr lvl="2"/>
            <a:r>
              <a:rPr lang="en-US" sz="1400" dirty="0"/>
              <a:t>SRI SW update tool with attached BRR cable.</a:t>
            </a:r>
          </a:p>
          <a:p>
            <a:pPr lvl="2"/>
            <a:r>
              <a:rPr lang="en-US" sz="1400" dirty="0"/>
              <a:t>Ethernet &amp; USB cable</a:t>
            </a:r>
          </a:p>
          <a:p>
            <a:pPr lvl="2"/>
            <a:r>
              <a:rPr lang="en-US" sz="1400" dirty="0"/>
              <a:t>PC with SDM tool</a:t>
            </a:r>
            <a:endParaRPr lang="en-US" dirty="0"/>
          </a:p>
          <a:p>
            <a:pPr lvl="2"/>
            <a:endParaRPr lang="en-US" sz="1200" dirty="0"/>
          </a:p>
        </p:txBody>
      </p:sp>
      <p:sp>
        <p:nvSpPr>
          <p:cNvPr id="22" name="Retângulo: Cantos Arredondados 21">
            <a:extLst>
              <a:ext uri="{FF2B5EF4-FFF2-40B4-BE49-F238E27FC236}">
                <a16:creationId xmlns:a16="http://schemas.microsoft.com/office/drawing/2014/main" id="{6999419F-71CE-B25B-50D5-10DCC3115D56}"/>
              </a:ext>
            </a:extLst>
          </p:cNvPr>
          <p:cNvSpPr/>
          <p:nvPr/>
        </p:nvSpPr>
        <p:spPr>
          <a:xfrm>
            <a:off x="10328814" y="1682247"/>
            <a:ext cx="1120823" cy="26727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Power Supply</a:t>
            </a:r>
          </a:p>
          <a:p>
            <a:pPr algn="ctr"/>
            <a:r>
              <a:rPr lang="en-US" sz="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12V@10A</a:t>
            </a:r>
          </a:p>
        </p:txBody>
      </p:sp>
      <p:pic>
        <p:nvPicPr>
          <p:cNvPr id="1026" name="Picture 2" descr="Power supply - Free technology icons">
            <a:extLst>
              <a:ext uri="{FF2B5EF4-FFF2-40B4-BE49-F238E27FC236}">
                <a16:creationId xmlns:a16="http://schemas.microsoft.com/office/drawing/2014/main" id="{59A03943-C63C-DEA8-1767-678AFCF223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4377" y="1801772"/>
            <a:ext cx="1029696" cy="1029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Conector: Angulado 23">
            <a:extLst>
              <a:ext uri="{FF2B5EF4-FFF2-40B4-BE49-F238E27FC236}">
                <a16:creationId xmlns:a16="http://schemas.microsoft.com/office/drawing/2014/main" id="{E2E446C0-103C-C8D1-BFBA-3AB5C4141D80}"/>
              </a:ext>
            </a:extLst>
          </p:cNvPr>
          <p:cNvCxnSpPr>
            <a:cxnSpLocks/>
          </p:cNvCxnSpPr>
          <p:nvPr/>
        </p:nvCxnSpPr>
        <p:spPr>
          <a:xfrm flipV="1">
            <a:off x="9477784" y="2601150"/>
            <a:ext cx="1172500" cy="469075"/>
          </a:xfrm>
          <a:prstGeom prst="bentConnector3">
            <a:avLst>
              <a:gd name="adj1" fmla="val 100096"/>
            </a:avLst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6" name="Conector: Angulado 25">
            <a:extLst>
              <a:ext uri="{FF2B5EF4-FFF2-40B4-BE49-F238E27FC236}">
                <a16:creationId xmlns:a16="http://schemas.microsoft.com/office/drawing/2014/main" id="{FA818504-10F8-B589-AE1B-89291EB9C5C1}"/>
              </a:ext>
            </a:extLst>
          </p:cNvPr>
          <p:cNvCxnSpPr>
            <a:cxnSpLocks/>
          </p:cNvCxnSpPr>
          <p:nvPr/>
        </p:nvCxnSpPr>
        <p:spPr>
          <a:xfrm flipV="1">
            <a:off x="9624623" y="2609085"/>
            <a:ext cx="1264602" cy="542938"/>
          </a:xfrm>
          <a:prstGeom prst="bentConnector3">
            <a:avLst>
              <a:gd name="adj1" fmla="val 100213"/>
            </a:avLst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Conector: Angulado 28">
            <a:extLst>
              <a:ext uri="{FF2B5EF4-FFF2-40B4-BE49-F238E27FC236}">
                <a16:creationId xmlns:a16="http://schemas.microsoft.com/office/drawing/2014/main" id="{5D4ABB99-1FD6-7762-A186-2286B20245E0}"/>
              </a:ext>
            </a:extLst>
          </p:cNvPr>
          <p:cNvCxnSpPr>
            <a:cxnSpLocks/>
          </p:cNvCxnSpPr>
          <p:nvPr/>
        </p:nvCxnSpPr>
        <p:spPr>
          <a:xfrm flipV="1">
            <a:off x="9606141" y="2609086"/>
            <a:ext cx="1136245" cy="620794"/>
          </a:xfrm>
          <a:prstGeom prst="bentConnector3">
            <a:avLst>
              <a:gd name="adj1" fmla="val 100297"/>
            </a:avLst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41" name="Elipse 40">
            <a:extLst>
              <a:ext uri="{FF2B5EF4-FFF2-40B4-BE49-F238E27FC236}">
                <a16:creationId xmlns:a16="http://schemas.microsoft.com/office/drawing/2014/main" id="{508CFB08-0448-68AB-CF88-FBC29D2E97B1}"/>
              </a:ext>
            </a:extLst>
          </p:cNvPr>
          <p:cNvSpPr/>
          <p:nvPr/>
        </p:nvSpPr>
        <p:spPr>
          <a:xfrm>
            <a:off x="10627347" y="2566723"/>
            <a:ext cx="45719" cy="45719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Elipse 41">
            <a:extLst>
              <a:ext uri="{FF2B5EF4-FFF2-40B4-BE49-F238E27FC236}">
                <a16:creationId xmlns:a16="http://schemas.microsoft.com/office/drawing/2014/main" id="{8CE77905-E2B6-D8A7-E4BA-5E8DAB40683D}"/>
              </a:ext>
            </a:extLst>
          </p:cNvPr>
          <p:cNvSpPr/>
          <p:nvPr/>
        </p:nvSpPr>
        <p:spPr>
          <a:xfrm>
            <a:off x="10726592" y="2566722"/>
            <a:ext cx="45719" cy="45719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Elipse 42">
            <a:extLst>
              <a:ext uri="{FF2B5EF4-FFF2-40B4-BE49-F238E27FC236}">
                <a16:creationId xmlns:a16="http://schemas.microsoft.com/office/drawing/2014/main" id="{7005783C-CE16-B276-276D-5A92177082F0}"/>
              </a:ext>
            </a:extLst>
          </p:cNvPr>
          <p:cNvSpPr/>
          <p:nvPr/>
        </p:nvSpPr>
        <p:spPr>
          <a:xfrm>
            <a:off x="10868672" y="2566721"/>
            <a:ext cx="45719" cy="45719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CaixaDeTexto 43">
            <a:extLst>
              <a:ext uri="{FF2B5EF4-FFF2-40B4-BE49-F238E27FC236}">
                <a16:creationId xmlns:a16="http://schemas.microsoft.com/office/drawing/2014/main" id="{7367EF10-F7ED-F450-CC6F-65E6A1D200AC}"/>
              </a:ext>
            </a:extLst>
          </p:cNvPr>
          <p:cNvSpPr txBox="1"/>
          <p:nvPr/>
        </p:nvSpPr>
        <p:spPr>
          <a:xfrm>
            <a:off x="10503858" y="2458555"/>
            <a:ext cx="611675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" b="1" dirty="0">
                <a:solidFill>
                  <a:srgbClr val="FF0000"/>
                </a:solidFill>
              </a:rPr>
              <a:t>12V  </a:t>
            </a:r>
            <a:r>
              <a:rPr lang="en-US" sz="400" b="1" dirty="0" err="1">
                <a:solidFill>
                  <a:srgbClr val="FF0000"/>
                </a:solidFill>
              </a:rPr>
              <a:t>12V</a:t>
            </a:r>
            <a:r>
              <a:rPr lang="en-US" sz="400" b="1" dirty="0">
                <a:solidFill>
                  <a:srgbClr val="FF0000"/>
                </a:solidFill>
              </a:rPr>
              <a:t>   </a:t>
            </a:r>
            <a:r>
              <a:rPr lang="en-US" sz="400" b="1" dirty="0" err="1">
                <a:solidFill>
                  <a:srgbClr val="0070C0"/>
                </a:solidFill>
              </a:rPr>
              <a:t>gnd</a:t>
            </a:r>
            <a:endParaRPr lang="en-US" sz="1200" b="1" dirty="0">
              <a:solidFill>
                <a:srgbClr val="0070C0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D482C3A-28D2-ECB7-A63E-83F169D7A8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89745" y="2233553"/>
            <a:ext cx="571548" cy="205793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8C342EF-5F1C-759F-CA74-7B2B82BE0213}"/>
              </a:ext>
            </a:extLst>
          </p:cNvPr>
          <p:cNvCxnSpPr>
            <a:cxnSpLocks/>
          </p:cNvCxnSpPr>
          <p:nvPr/>
        </p:nvCxnSpPr>
        <p:spPr>
          <a:xfrm flipH="1">
            <a:off x="9214338" y="2401717"/>
            <a:ext cx="162158" cy="26816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6ED7E10-0E45-9642-DEE6-6B15E85B06C0}"/>
              </a:ext>
            </a:extLst>
          </p:cNvPr>
          <p:cNvCxnSpPr/>
          <p:nvPr/>
        </p:nvCxnSpPr>
        <p:spPr>
          <a:xfrm flipH="1">
            <a:off x="8524852" y="1949517"/>
            <a:ext cx="165856" cy="28403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C2E64690-0FD5-BE2F-2136-1B97D01C4558}"/>
              </a:ext>
            </a:extLst>
          </p:cNvPr>
          <p:cNvSpPr txBox="1"/>
          <p:nvPr/>
        </p:nvSpPr>
        <p:spPr>
          <a:xfrm>
            <a:off x="8635758" y="1721966"/>
            <a:ext cx="12202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SW Update Tool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1CC386C-816E-4ED1-9C8C-466B65E1103C}"/>
              </a:ext>
            </a:extLst>
          </p:cNvPr>
          <p:cNvSpPr txBox="1"/>
          <p:nvPr/>
        </p:nvSpPr>
        <p:spPr>
          <a:xfrm>
            <a:off x="9144193" y="2130991"/>
            <a:ext cx="8483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RadMoon</a:t>
            </a:r>
            <a:endParaRPr lang="en-US" sz="1200" dirty="0"/>
          </a:p>
        </p:txBody>
      </p:sp>
      <p:sp>
        <p:nvSpPr>
          <p:cNvPr id="32" name="Speech Bubble: Oval 31">
            <a:extLst>
              <a:ext uri="{FF2B5EF4-FFF2-40B4-BE49-F238E27FC236}">
                <a16:creationId xmlns:a16="http://schemas.microsoft.com/office/drawing/2014/main" id="{E0382188-97E9-8696-BB2B-D61C5C342E56}"/>
              </a:ext>
            </a:extLst>
          </p:cNvPr>
          <p:cNvSpPr/>
          <p:nvPr/>
        </p:nvSpPr>
        <p:spPr>
          <a:xfrm>
            <a:off x="8700778" y="393459"/>
            <a:ext cx="1530901" cy="1097254"/>
          </a:xfrm>
          <a:prstGeom prst="wedgeEllipseCallou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 be either connectivity device</a:t>
            </a:r>
          </a:p>
        </p:txBody>
      </p:sp>
    </p:spTree>
    <p:extLst>
      <p:ext uri="{BB962C8B-B14F-4D97-AF65-F5344CB8AC3E}">
        <p14:creationId xmlns:p14="http://schemas.microsoft.com/office/powerpoint/2010/main" val="10613474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6BED56A-8A6B-2AF5-472D-C5A3342AA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MirrorEye System (MKII) ECU Connections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983C3A6-CB89-80D1-B3EA-E67890EF4490}"/>
              </a:ext>
            </a:extLst>
          </p:cNvPr>
          <p:cNvSpPr txBox="1"/>
          <p:nvPr/>
        </p:nvSpPr>
        <p:spPr>
          <a:xfrm>
            <a:off x="2844800" y="1204681"/>
            <a:ext cx="72507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     Update process uses the ethernet port on the left side of the ECU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C696F70-E66B-5483-049A-8006DA348934}"/>
              </a:ext>
            </a:extLst>
          </p:cNvPr>
          <p:cNvPicPr>
            <a:picLocks noGrp="1" noChangeAspect="1" noChangeArrowheads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0440" y="1850736"/>
            <a:ext cx="3156527" cy="3156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7189F4DE-5259-B80A-362B-5E4770F0C4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4428" y="1910725"/>
            <a:ext cx="3156527" cy="3156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lowchart: Connector 10">
            <a:extLst>
              <a:ext uri="{FF2B5EF4-FFF2-40B4-BE49-F238E27FC236}">
                <a16:creationId xmlns:a16="http://schemas.microsoft.com/office/drawing/2014/main" id="{A7464269-D626-EADC-D1B8-3CF5C4337F70}"/>
              </a:ext>
            </a:extLst>
          </p:cNvPr>
          <p:cNvSpPr/>
          <p:nvPr/>
        </p:nvSpPr>
        <p:spPr>
          <a:xfrm>
            <a:off x="3445164" y="2974109"/>
            <a:ext cx="701963" cy="729673"/>
          </a:xfrm>
          <a:prstGeom prst="flowChartConnector">
            <a:avLst/>
          </a:prstGeom>
          <a:noFill/>
          <a:ln>
            <a:solidFill>
              <a:srgbClr val="FFFF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63C4D2C-8A3C-895A-4CC2-EA25A8C74D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4570" y="3056134"/>
            <a:ext cx="835224" cy="86570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C0F4F78-5227-D65B-D424-D35E68CC3588}"/>
              </a:ext>
            </a:extLst>
          </p:cNvPr>
          <p:cNvSpPr txBox="1"/>
          <p:nvPr/>
        </p:nvSpPr>
        <p:spPr>
          <a:xfrm>
            <a:off x="2600440" y="5305245"/>
            <a:ext cx="3156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ECU without optional DVR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D13D51D-F134-97A5-3323-0EE5B17694B4}"/>
              </a:ext>
            </a:extLst>
          </p:cNvPr>
          <p:cNvSpPr txBox="1"/>
          <p:nvPr/>
        </p:nvSpPr>
        <p:spPr>
          <a:xfrm>
            <a:off x="7734428" y="5244860"/>
            <a:ext cx="3156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ECU with optional DVR</a:t>
            </a:r>
          </a:p>
        </p:txBody>
      </p:sp>
    </p:spTree>
    <p:extLst>
      <p:ext uri="{BB962C8B-B14F-4D97-AF65-F5344CB8AC3E}">
        <p14:creationId xmlns:p14="http://schemas.microsoft.com/office/powerpoint/2010/main" val="7885860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994FD-3796-5EFC-C4A5-05073C5A9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MirrorEye System ECU With Optional DVR Installed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7C58AB9F-1981-FADB-8262-8A44B1711DEB}"/>
              </a:ext>
            </a:extLst>
          </p:cNvPr>
          <p:cNvPicPr>
            <a:picLocks noGrp="1" noChangeAspect="1" noChangeArrowheads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8488" y="1360785"/>
            <a:ext cx="5735889" cy="4183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D1459FF-7E67-F345-4DD0-B80A9AD9BB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1399" y="1360785"/>
            <a:ext cx="3158002" cy="315190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20E82C6-2BBC-3FC2-C58D-DB540966B2B5}"/>
              </a:ext>
            </a:extLst>
          </p:cNvPr>
          <p:cNvSpPr txBox="1"/>
          <p:nvPr/>
        </p:nvSpPr>
        <p:spPr>
          <a:xfrm>
            <a:off x="5902036" y="2382738"/>
            <a:ext cx="738909" cy="369332"/>
          </a:xfrm>
          <a:prstGeom prst="rect">
            <a:avLst/>
          </a:prstGeom>
          <a:solidFill>
            <a:schemeClr val="l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DVR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7F2E045-923C-345F-13BA-4DA31C52B0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1110" y="2502113"/>
            <a:ext cx="768163" cy="49991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3BA6F0D-7D94-1D06-5366-036DB038D5CB}"/>
              </a:ext>
            </a:extLst>
          </p:cNvPr>
          <p:cNvSpPr txBox="1"/>
          <p:nvPr/>
        </p:nvSpPr>
        <p:spPr>
          <a:xfrm>
            <a:off x="7634377" y="4977442"/>
            <a:ext cx="39940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If the system is equipped with a DVR disconnect the ethernet cable connecting </a:t>
            </a:r>
          </a:p>
          <a:p>
            <a:pPr algn="ctr"/>
            <a:r>
              <a:rPr lang="en-US" dirty="0"/>
              <a:t>the DVR from the ECU port</a:t>
            </a:r>
          </a:p>
        </p:txBody>
      </p:sp>
    </p:spTree>
    <p:extLst>
      <p:ext uri="{BB962C8B-B14F-4D97-AF65-F5344CB8AC3E}">
        <p14:creationId xmlns:p14="http://schemas.microsoft.com/office/powerpoint/2010/main" val="14779332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36E0D1-3ECF-7DBD-E9EF-A98DA757E4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07873-6189-0475-5F75-D88BACB32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Connection </a:t>
            </a:r>
            <a:r>
              <a:rPr lang="en-US" dirty="0"/>
              <a:t>Using </a:t>
            </a:r>
            <a:r>
              <a:rPr lang="en-US" dirty="0" err="1"/>
              <a:t>Radmoon</a:t>
            </a:r>
            <a:endParaRPr lang="en-US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4965D498-082D-E7DE-7773-A8B2C632D9F4}"/>
              </a:ext>
            </a:extLst>
          </p:cNvPr>
          <p:cNvPicPr>
            <a:picLocks noGrp="1" noChangeAspect="1" noChangeArrowheads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5565" y="1416515"/>
            <a:ext cx="4719783" cy="3203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9A765E8-16FE-2121-488D-3A6944A417B3}"/>
              </a:ext>
            </a:extLst>
          </p:cNvPr>
          <p:cNvSpPr txBox="1"/>
          <p:nvPr/>
        </p:nvSpPr>
        <p:spPr>
          <a:xfrm>
            <a:off x="2281970" y="5375652"/>
            <a:ext cx="908453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Connect </a:t>
            </a:r>
            <a:r>
              <a:rPr lang="en-US" dirty="0" err="1"/>
              <a:t>Radmoon</a:t>
            </a:r>
            <a:r>
              <a:rPr lang="en-US" dirty="0"/>
              <a:t> to the ethernet port of the ECU and ethernet/power to computer then</a:t>
            </a:r>
          </a:p>
          <a:p>
            <a:pPr algn="ctr"/>
            <a:r>
              <a:rPr lang="en-US" dirty="0"/>
              <a:t> launch the SDM Update Tool Application</a:t>
            </a:r>
          </a:p>
          <a:p>
            <a:endParaRPr lang="en-US" dirty="0"/>
          </a:p>
          <a:p>
            <a:pPr algn="ctr"/>
            <a:r>
              <a:rPr lang="en-US" dirty="0"/>
              <a:t>            </a:t>
            </a:r>
            <a:r>
              <a:rPr lang="en-US" dirty="0">
                <a:solidFill>
                  <a:srgbClr val="FF0000"/>
                </a:solidFill>
              </a:rPr>
              <a:t>** Be sure to reconnect DVR when complete for system verification **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3811CEE-4526-F209-A6CF-85B69D416D99}"/>
              </a:ext>
            </a:extLst>
          </p:cNvPr>
          <p:cNvSpPr txBox="1"/>
          <p:nvPr/>
        </p:nvSpPr>
        <p:spPr>
          <a:xfrm>
            <a:off x="1880819" y="4167917"/>
            <a:ext cx="2380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To Computer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FBB4C6A-0199-4697-09BD-B93455E162C1}"/>
              </a:ext>
            </a:extLst>
          </p:cNvPr>
          <p:cNvSpPr txBox="1"/>
          <p:nvPr/>
        </p:nvSpPr>
        <p:spPr>
          <a:xfrm>
            <a:off x="4910967" y="4161198"/>
            <a:ext cx="1934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To ECU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04C9AC-8F0C-2A98-A5C9-46B56F4A068E}"/>
              </a:ext>
            </a:extLst>
          </p:cNvPr>
          <p:cNvSpPr txBox="1"/>
          <p:nvPr/>
        </p:nvSpPr>
        <p:spPr>
          <a:xfrm>
            <a:off x="2061843" y="3736776"/>
            <a:ext cx="10092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Ethernet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71D02D-9334-7641-DA59-123A9966D85A}"/>
              </a:ext>
            </a:extLst>
          </p:cNvPr>
          <p:cNvSpPr txBox="1"/>
          <p:nvPr/>
        </p:nvSpPr>
        <p:spPr>
          <a:xfrm>
            <a:off x="3252158" y="3736777"/>
            <a:ext cx="10092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Power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C226742-7F30-27E9-A274-D2BACDD2AA35}"/>
              </a:ext>
            </a:extLst>
          </p:cNvPr>
          <p:cNvSpPr txBox="1"/>
          <p:nvPr/>
        </p:nvSpPr>
        <p:spPr>
          <a:xfrm>
            <a:off x="5166878" y="3726287"/>
            <a:ext cx="14227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Ethernet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9260989-0E67-2652-ADF4-34DDD7895B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6485" y="2155564"/>
            <a:ext cx="5456956" cy="1451202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2AAFEEF-72D5-325A-6369-EE269FD7F7E3}"/>
              </a:ext>
            </a:extLst>
          </p:cNvPr>
          <p:cNvCxnSpPr>
            <a:cxnSpLocks/>
            <a:endCxn id="6" idx="0"/>
          </p:cNvCxnSpPr>
          <p:nvPr/>
        </p:nvCxnSpPr>
        <p:spPr>
          <a:xfrm flipH="1">
            <a:off x="2566489" y="3243532"/>
            <a:ext cx="73194" cy="493244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015B580-F346-199E-2AA3-9BC11C2F00E5}"/>
              </a:ext>
            </a:extLst>
          </p:cNvPr>
          <p:cNvCxnSpPr>
            <a:cxnSpLocks/>
            <a:endCxn id="8" idx="0"/>
          </p:cNvCxnSpPr>
          <p:nvPr/>
        </p:nvCxnSpPr>
        <p:spPr>
          <a:xfrm>
            <a:off x="3519577" y="3243532"/>
            <a:ext cx="237227" cy="493245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9103A21-35BB-4F0D-C8E8-DF1268F19CA3}"/>
              </a:ext>
            </a:extLst>
          </p:cNvPr>
          <p:cNvCxnSpPr>
            <a:endCxn id="11" idx="0"/>
          </p:cNvCxnSpPr>
          <p:nvPr/>
        </p:nvCxnSpPr>
        <p:spPr>
          <a:xfrm flipH="1">
            <a:off x="5878259" y="3140015"/>
            <a:ext cx="125726" cy="586272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5152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1D79DF-63ED-37CA-884B-A95CA21DE1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86F3A3-661A-9F9B-5A82-EF06778A5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Connection Using SRI Update Tool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78B5E9-004F-31FE-3997-DC80D8B91931}"/>
              </a:ext>
            </a:extLst>
          </p:cNvPr>
          <p:cNvSpPr txBox="1"/>
          <p:nvPr/>
        </p:nvSpPr>
        <p:spPr>
          <a:xfrm>
            <a:off x="2044721" y="5375652"/>
            <a:ext cx="981550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Connect SRI update tool to the ethernet port of the ECU and ethernet/power to computer then </a:t>
            </a:r>
          </a:p>
          <a:p>
            <a:pPr algn="ctr"/>
            <a:r>
              <a:rPr lang="en-US" dirty="0"/>
              <a:t>launch the SDM Update Tool Application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            </a:t>
            </a:r>
            <a:r>
              <a:rPr lang="en-US" dirty="0">
                <a:solidFill>
                  <a:srgbClr val="FF0000"/>
                </a:solidFill>
              </a:rPr>
              <a:t>** Be sure to reconnect DVR when complete for system verification **</a:t>
            </a:r>
          </a:p>
        </p:txBody>
      </p:sp>
      <p:pic>
        <p:nvPicPr>
          <p:cNvPr id="6" name="Picture 5" descr="A black rectangular object with a cable on a wooden surface&#10;&#10;AI-generated content may be incorrect.">
            <a:extLst>
              <a:ext uri="{FF2B5EF4-FFF2-40B4-BE49-F238E27FC236}">
                <a16:creationId xmlns:a16="http://schemas.microsoft.com/office/drawing/2014/main" id="{57847AF3-1648-7ABF-8EBD-47C075B9C8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2251" y="1097089"/>
            <a:ext cx="2991201" cy="3429000"/>
          </a:xfrm>
          <a:prstGeom prst="rect">
            <a:avLst/>
          </a:prstGeom>
        </p:spPr>
      </p:pic>
      <p:pic>
        <p:nvPicPr>
          <p:cNvPr id="8" name="Picture 7" descr="A black box with a blue cable on a wooden surface&#10;&#10;AI-generated content may be incorrect.">
            <a:extLst>
              <a:ext uri="{FF2B5EF4-FFF2-40B4-BE49-F238E27FC236}">
                <a16:creationId xmlns:a16="http://schemas.microsoft.com/office/drawing/2014/main" id="{176BB174-4787-BB34-3314-B6D000B9A4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721" y="1100994"/>
            <a:ext cx="2991201" cy="3432906"/>
          </a:xfrm>
          <a:prstGeom prst="rect">
            <a:avLst/>
          </a:prstGeom>
        </p:spPr>
      </p:pic>
      <p:pic>
        <p:nvPicPr>
          <p:cNvPr id="10" name="Picture 9" descr="A black rectangular device with a black cord on a wooden surface&#10;&#10;AI-generated content may be incorrect.">
            <a:extLst>
              <a:ext uri="{FF2B5EF4-FFF2-40B4-BE49-F238E27FC236}">
                <a16:creationId xmlns:a16="http://schemas.microsoft.com/office/drawing/2014/main" id="{0863F9FF-8D3B-46EA-4601-A6EE74A987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498" y="1097089"/>
            <a:ext cx="2979177" cy="3429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966A20F-1092-656D-715F-A82DE04FD0B5}"/>
              </a:ext>
            </a:extLst>
          </p:cNvPr>
          <p:cNvSpPr txBox="1"/>
          <p:nvPr/>
        </p:nvSpPr>
        <p:spPr>
          <a:xfrm>
            <a:off x="2453393" y="4533900"/>
            <a:ext cx="2173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Ethernet</a:t>
            </a:r>
          </a:p>
          <a:p>
            <a:pPr algn="ctr"/>
            <a:r>
              <a:rPr lang="en-US" dirty="0"/>
              <a:t>To ECU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0B6624-22E6-4591-06A1-F9BE298672A1}"/>
              </a:ext>
            </a:extLst>
          </p:cNvPr>
          <p:cNvSpPr txBox="1"/>
          <p:nvPr/>
        </p:nvSpPr>
        <p:spPr>
          <a:xfrm>
            <a:off x="5796951" y="4533900"/>
            <a:ext cx="23377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Power</a:t>
            </a:r>
          </a:p>
          <a:p>
            <a:pPr algn="ctr"/>
            <a:r>
              <a:rPr lang="en-US" dirty="0"/>
              <a:t>To Computer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21A908-6FA3-D676-90A8-0E257D2E15D6}"/>
              </a:ext>
            </a:extLst>
          </p:cNvPr>
          <p:cNvSpPr txBox="1"/>
          <p:nvPr/>
        </p:nvSpPr>
        <p:spPr>
          <a:xfrm>
            <a:off x="9304411" y="4533900"/>
            <a:ext cx="22354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Ethernet</a:t>
            </a:r>
          </a:p>
          <a:p>
            <a:pPr algn="ctr"/>
            <a:r>
              <a:rPr lang="en-US" dirty="0"/>
              <a:t>To Computer</a:t>
            </a:r>
          </a:p>
        </p:txBody>
      </p:sp>
    </p:spTree>
    <p:extLst>
      <p:ext uri="{BB962C8B-B14F-4D97-AF65-F5344CB8AC3E}">
        <p14:creationId xmlns:p14="http://schemas.microsoft.com/office/powerpoint/2010/main" val="6200458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1BC5E6E-EE9E-A83B-59E8-D3DAA2AF24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6" t="581" r="210"/>
          <a:stretch/>
        </p:blipFill>
        <p:spPr>
          <a:xfrm>
            <a:off x="2638834" y="1664387"/>
            <a:ext cx="6681336" cy="4034202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606B0B7-CE9E-080A-B3FF-1D9380C95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Interface</a:t>
            </a:r>
          </a:p>
        </p:txBody>
      </p:sp>
      <p:sp>
        <p:nvSpPr>
          <p:cNvPr id="17" name="Texto Explicativo: Linha Dobrada 16">
            <a:extLst>
              <a:ext uri="{FF2B5EF4-FFF2-40B4-BE49-F238E27FC236}">
                <a16:creationId xmlns:a16="http://schemas.microsoft.com/office/drawing/2014/main" id="{77B113C2-9BDA-C828-4997-D2FB0EEB9013}"/>
              </a:ext>
            </a:extLst>
          </p:cNvPr>
          <p:cNvSpPr/>
          <p:nvPr/>
        </p:nvSpPr>
        <p:spPr>
          <a:xfrm>
            <a:off x="105818" y="1426796"/>
            <a:ext cx="2073597" cy="454642"/>
          </a:xfrm>
          <a:prstGeom prst="borderCallout2">
            <a:avLst>
              <a:gd name="adj1" fmla="val 48825"/>
              <a:gd name="adj2" fmla="val 98819"/>
              <a:gd name="adj3" fmla="val 107094"/>
              <a:gd name="adj4" fmla="val 115625"/>
              <a:gd name="adj5" fmla="val 180255"/>
              <a:gd name="adj6" fmla="val 155205"/>
            </a:avLst>
          </a:prstGeom>
          <a:noFill/>
          <a:ln>
            <a:solidFill>
              <a:schemeClr val="accent5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</a:rPr>
              <a:t>Status from ethernet connection </a:t>
            </a:r>
          </a:p>
        </p:txBody>
      </p:sp>
      <p:sp>
        <p:nvSpPr>
          <p:cNvPr id="18" name="Texto Explicativo: Linha Dobrada 17">
            <a:extLst>
              <a:ext uri="{FF2B5EF4-FFF2-40B4-BE49-F238E27FC236}">
                <a16:creationId xmlns:a16="http://schemas.microsoft.com/office/drawing/2014/main" id="{9CF73777-CC76-EFE1-2133-73281461A0D8}"/>
              </a:ext>
            </a:extLst>
          </p:cNvPr>
          <p:cNvSpPr/>
          <p:nvPr/>
        </p:nvSpPr>
        <p:spPr>
          <a:xfrm>
            <a:off x="3026298" y="972655"/>
            <a:ext cx="2073597" cy="454642"/>
          </a:xfrm>
          <a:prstGeom prst="borderCallout2">
            <a:avLst>
              <a:gd name="adj1" fmla="val 52584"/>
              <a:gd name="adj2" fmla="val 101704"/>
              <a:gd name="adj3" fmla="val 142617"/>
              <a:gd name="adj4" fmla="val 91045"/>
              <a:gd name="adj5" fmla="val 255407"/>
              <a:gd name="adj6" fmla="val 68436"/>
            </a:avLst>
          </a:prstGeom>
          <a:noFill/>
          <a:ln>
            <a:solidFill>
              <a:schemeClr val="accent5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</a:rPr>
              <a:t>Connect button (should be pressed to stablish ethernet connection with ECU)</a:t>
            </a:r>
          </a:p>
        </p:txBody>
      </p:sp>
      <p:sp>
        <p:nvSpPr>
          <p:cNvPr id="19" name="Texto Explicativo: Linha Dobrada 18">
            <a:extLst>
              <a:ext uri="{FF2B5EF4-FFF2-40B4-BE49-F238E27FC236}">
                <a16:creationId xmlns:a16="http://schemas.microsoft.com/office/drawing/2014/main" id="{60ADE12A-B6DB-5D2E-2417-A5B02627B00D}"/>
              </a:ext>
            </a:extLst>
          </p:cNvPr>
          <p:cNvSpPr/>
          <p:nvPr/>
        </p:nvSpPr>
        <p:spPr>
          <a:xfrm>
            <a:off x="81104" y="3201679"/>
            <a:ext cx="2073597" cy="454642"/>
          </a:xfrm>
          <a:prstGeom prst="borderCallout2">
            <a:avLst>
              <a:gd name="adj1" fmla="val 52584"/>
              <a:gd name="adj2" fmla="val 101704"/>
              <a:gd name="adj3" fmla="val 43185"/>
              <a:gd name="adj4" fmla="val 121395"/>
              <a:gd name="adj5" fmla="val 19224"/>
              <a:gd name="adj6" fmla="val 145159"/>
            </a:avLst>
          </a:prstGeom>
          <a:noFill/>
          <a:ln>
            <a:solidFill>
              <a:schemeClr val="accent5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</a:rPr>
              <a:t>Current components software versions</a:t>
            </a: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B3459E9B-77A1-D783-00B8-4465C094E577}"/>
              </a:ext>
            </a:extLst>
          </p:cNvPr>
          <p:cNvSpPr/>
          <p:nvPr/>
        </p:nvSpPr>
        <p:spPr>
          <a:xfrm>
            <a:off x="3026298" y="2476872"/>
            <a:ext cx="990225" cy="2983891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Texto Explicativo: Linha Dobrada 23">
            <a:extLst>
              <a:ext uri="{FF2B5EF4-FFF2-40B4-BE49-F238E27FC236}">
                <a16:creationId xmlns:a16="http://schemas.microsoft.com/office/drawing/2014/main" id="{D333A711-80A1-5081-62FF-C5E762034B34}"/>
              </a:ext>
            </a:extLst>
          </p:cNvPr>
          <p:cNvSpPr/>
          <p:nvPr/>
        </p:nvSpPr>
        <p:spPr>
          <a:xfrm>
            <a:off x="9857217" y="3097517"/>
            <a:ext cx="2073597" cy="454642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46392"/>
              <a:gd name="adj6" fmla="val -47456"/>
            </a:avLst>
          </a:prstGeom>
          <a:noFill/>
          <a:ln>
            <a:solidFill>
              <a:schemeClr val="accent5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</a:rPr>
              <a:t>Button to start the update procedure</a:t>
            </a:r>
          </a:p>
        </p:txBody>
      </p:sp>
      <p:sp>
        <p:nvSpPr>
          <p:cNvPr id="25" name="Texto Explicativo: Linha Dobrada 24">
            <a:extLst>
              <a:ext uri="{FF2B5EF4-FFF2-40B4-BE49-F238E27FC236}">
                <a16:creationId xmlns:a16="http://schemas.microsoft.com/office/drawing/2014/main" id="{FDEDA676-49D9-9C67-D91B-14ABE222E4A5}"/>
              </a:ext>
            </a:extLst>
          </p:cNvPr>
          <p:cNvSpPr/>
          <p:nvPr/>
        </p:nvSpPr>
        <p:spPr>
          <a:xfrm>
            <a:off x="10050037" y="4790808"/>
            <a:ext cx="2073597" cy="454642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166140"/>
              <a:gd name="adj6" fmla="val -120301"/>
            </a:avLst>
          </a:prstGeom>
          <a:noFill/>
          <a:ln>
            <a:solidFill>
              <a:schemeClr val="accent5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</a:rPr>
              <a:t>Target MKII SW version</a:t>
            </a:r>
          </a:p>
        </p:txBody>
      </p:sp>
      <p:sp>
        <p:nvSpPr>
          <p:cNvPr id="26" name="Texto Explicativo: Linha Dobrada 25">
            <a:extLst>
              <a:ext uri="{FF2B5EF4-FFF2-40B4-BE49-F238E27FC236}">
                <a16:creationId xmlns:a16="http://schemas.microsoft.com/office/drawing/2014/main" id="{D0136023-644C-1271-DCF3-DD7BDE704B58}"/>
              </a:ext>
            </a:extLst>
          </p:cNvPr>
          <p:cNvSpPr/>
          <p:nvPr/>
        </p:nvSpPr>
        <p:spPr>
          <a:xfrm>
            <a:off x="9774791" y="5822511"/>
            <a:ext cx="2073597" cy="454642"/>
          </a:xfrm>
          <a:prstGeom prst="borderCallout2">
            <a:avLst>
              <a:gd name="adj1" fmla="val 18750"/>
              <a:gd name="adj2" fmla="val -8333"/>
              <a:gd name="adj3" fmla="val -9445"/>
              <a:gd name="adj4" fmla="val -17904"/>
              <a:gd name="adj5" fmla="val -29647"/>
              <a:gd name="adj6" fmla="val -25047"/>
            </a:avLst>
          </a:prstGeom>
          <a:noFill/>
          <a:ln>
            <a:solidFill>
              <a:schemeClr val="accent5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</a:rPr>
              <a:t>Finish the update</a:t>
            </a:r>
          </a:p>
        </p:txBody>
      </p:sp>
      <p:sp>
        <p:nvSpPr>
          <p:cNvPr id="27" name="Texto Explicativo: Linha Dobrada 26">
            <a:extLst>
              <a:ext uri="{FF2B5EF4-FFF2-40B4-BE49-F238E27FC236}">
                <a16:creationId xmlns:a16="http://schemas.microsoft.com/office/drawing/2014/main" id="{790FD03D-6894-396F-B5DB-1C8D1615A27E}"/>
              </a:ext>
            </a:extLst>
          </p:cNvPr>
          <p:cNvSpPr/>
          <p:nvPr/>
        </p:nvSpPr>
        <p:spPr>
          <a:xfrm>
            <a:off x="4597967" y="6172770"/>
            <a:ext cx="2073597" cy="454642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93556"/>
              <a:gd name="adj6" fmla="val 19463"/>
            </a:avLst>
          </a:prstGeom>
          <a:noFill/>
          <a:ln>
            <a:solidFill>
              <a:schemeClr val="accent5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</a:rPr>
              <a:t>More information about the components (Slide 12)</a:t>
            </a:r>
          </a:p>
        </p:txBody>
      </p:sp>
      <p:sp>
        <p:nvSpPr>
          <p:cNvPr id="6" name="Texto Explicativo: Linha Dobrada 5">
            <a:extLst>
              <a:ext uri="{FF2B5EF4-FFF2-40B4-BE49-F238E27FC236}">
                <a16:creationId xmlns:a16="http://schemas.microsoft.com/office/drawing/2014/main" id="{27112393-B119-716A-6AB4-BC22EE61CD29}"/>
              </a:ext>
            </a:extLst>
          </p:cNvPr>
          <p:cNvSpPr/>
          <p:nvPr/>
        </p:nvSpPr>
        <p:spPr>
          <a:xfrm>
            <a:off x="9857217" y="3759105"/>
            <a:ext cx="2073597" cy="454642"/>
          </a:xfrm>
          <a:prstGeom prst="borderCallout2">
            <a:avLst>
              <a:gd name="adj1" fmla="val 54464"/>
              <a:gd name="adj2" fmla="val -915"/>
              <a:gd name="adj3" fmla="val -94790"/>
              <a:gd name="adj4" fmla="val -40044"/>
              <a:gd name="adj5" fmla="val -88953"/>
              <a:gd name="adj6" fmla="val -131508"/>
            </a:avLst>
          </a:prstGeom>
          <a:noFill/>
          <a:ln>
            <a:solidFill>
              <a:schemeClr val="accent5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</a:rPr>
              <a:t>Update Status</a:t>
            </a:r>
          </a:p>
        </p:txBody>
      </p:sp>
      <p:sp>
        <p:nvSpPr>
          <p:cNvPr id="8" name="Texto Explicativo: Linha Dobrada 7">
            <a:extLst>
              <a:ext uri="{FF2B5EF4-FFF2-40B4-BE49-F238E27FC236}">
                <a16:creationId xmlns:a16="http://schemas.microsoft.com/office/drawing/2014/main" id="{4F96F9C0-23B0-1A5C-E6B6-D4DBAB81BD71}"/>
              </a:ext>
            </a:extLst>
          </p:cNvPr>
          <p:cNvSpPr/>
          <p:nvPr/>
        </p:nvSpPr>
        <p:spPr>
          <a:xfrm>
            <a:off x="6249950" y="1114829"/>
            <a:ext cx="2073597" cy="454642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335337"/>
              <a:gd name="adj6" fmla="val -51755"/>
            </a:avLst>
          </a:prstGeom>
          <a:noFill/>
          <a:ln>
            <a:solidFill>
              <a:schemeClr val="accent5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</a:rPr>
              <a:t>Estimated time to update the selected components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F61F4003-2F4B-9BDA-7BAF-FD62EB989CEB}"/>
              </a:ext>
            </a:extLst>
          </p:cNvPr>
          <p:cNvSpPr/>
          <p:nvPr/>
        </p:nvSpPr>
        <p:spPr>
          <a:xfrm>
            <a:off x="4076343" y="2472941"/>
            <a:ext cx="579107" cy="2983891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o Explicativo: Linha Dobrada 9">
            <a:extLst>
              <a:ext uri="{FF2B5EF4-FFF2-40B4-BE49-F238E27FC236}">
                <a16:creationId xmlns:a16="http://schemas.microsoft.com/office/drawing/2014/main" id="{3D92AFFF-F2E4-1FCA-71A7-9A755F9D8185}"/>
              </a:ext>
            </a:extLst>
          </p:cNvPr>
          <p:cNvSpPr/>
          <p:nvPr/>
        </p:nvSpPr>
        <p:spPr>
          <a:xfrm>
            <a:off x="81104" y="4105131"/>
            <a:ext cx="2073597" cy="454642"/>
          </a:xfrm>
          <a:prstGeom prst="borderCallout2">
            <a:avLst>
              <a:gd name="adj1" fmla="val 52584"/>
              <a:gd name="adj2" fmla="val 101704"/>
              <a:gd name="adj3" fmla="val 69500"/>
              <a:gd name="adj4" fmla="val 121395"/>
              <a:gd name="adj5" fmla="val 58697"/>
              <a:gd name="adj6" fmla="val 196262"/>
            </a:avLst>
          </a:prstGeom>
          <a:noFill/>
          <a:ln>
            <a:solidFill>
              <a:srgbClr val="00B0F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</a:rPr>
              <a:t>Components software target versions</a:t>
            </a:r>
          </a:p>
        </p:txBody>
      </p:sp>
      <p:sp>
        <p:nvSpPr>
          <p:cNvPr id="12" name="Texto Explicativo: Linha Dobrada 11">
            <a:extLst>
              <a:ext uri="{FF2B5EF4-FFF2-40B4-BE49-F238E27FC236}">
                <a16:creationId xmlns:a16="http://schemas.microsoft.com/office/drawing/2014/main" id="{665ECFC9-4D45-F517-76A1-F36401DE83E2}"/>
              </a:ext>
            </a:extLst>
          </p:cNvPr>
          <p:cNvSpPr/>
          <p:nvPr/>
        </p:nvSpPr>
        <p:spPr>
          <a:xfrm>
            <a:off x="9857216" y="4274956"/>
            <a:ext cx="2073597" cy="454642"/>
          </a:xfrm>
          <a:prstGeom prst="borderCallout2">
            <a:avLst>
              <a:gd name="adj1" fmla="val 54464"/>
              <a:gd name="adj2" fmla="val -915"/>
              <a:gd name="adj3" fmla="val -112948"/>
              <a:gd name="adj4" fmla="val -24569"/>
              <a:gd name="adj5" fmla="val -136358"/>
              <a:gd name="adj6" fmla="val -67326"/>
            </a:avLst>
          </a:prstGeom>
          <a:noFill/>
          <a:ln>
            <a:solidFill>
              <a:schemeClr val="accent5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</a:rPr>
              <a:t>Update progress bar</a:t>
            </a:r>
          </a:p>
        </p:txBody>
      </p:sp>
      <p:sp>
        <p:nvSpPr>
          <p:cNvPr id="14" name="Texto Explicativo: Linha Dobrada 7">
            <a:extLst>
              <a:ext uri="{FF2B5EF4-FFF2-40B4-BE49-F238E27FC236}">
                <a16:creationId xmlns:a16="http://schemas.microsoft.com/office/drawing/2014/main" id="{3805BF0F-F2B1-7DC3-AFEC-9DDA066F72E7}"/>
              </a:ext>
            </a:extLst>
          </p:cNvPr>
          <p:cNvSpPr/>
          <p:nvPr/>
        </p:nvSpPr>
        <p:spPr>
          <a:xfrm>
            <a:off x="8820417" y="1192878"/>
            <a:ext cx="2073597" cy="454642"/>
          </a:xfrm>
          <a:prstGeom prst="borderCallout2">
            <a:avLst>
              <a:gd name="adj1" fmla="val 18750"/>
              <a:gd name="adj2" fmla="val -8333"/>
              <a:gd name="adj3" fmla="val 90712"/>
              <a:gd name="adj4" fmla="val -13026"/>
              <a:gd name="adj5" fmla="val 326111"/>
              <a:gd name="adj6" fmla="val -120935"/>
            </a:avLst>
          </a:prstGeom>
          <a:noFill/>
          <a:ln>
            <a:solidFill>
              <a:schemeClr val="accent5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</a:rPr>
              <a:t>Elapsed time to update</a:t>
            </a:r>
          </a:p>
        </p:txBody>
      </p:sp>
    </p:spTree>
    <p:extLst>
      <p:ext uri="{BB962C8B-B14F-4D97-AF65-F5344CB8AC3E}">
        <p14:creationId xmlns:p14="http://schemas.microsoft.com/office/powerpoint/2010/main" val="39206631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F52710-81F2-5869-4BF0-2260326B12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03DC178B-CD9A-85A9-D3D1-508DCD9AF9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1057" y="1187022"/>
            <a:ext cx="7219647" cy="435287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0228307-0631-1435-84F1-3885A705B990}"/>
              </a:ext>
            </a:extLst>
          </p:cNvPr>
          <p:cNvSpPr txBox="1"/>
          <p:nvPr/>
        </p:nvSpPr>
        <p:spPr>
          <a:xfrm>
            <a:off x="265259" y="262300"/>
            <a:ext cx="107652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Performing Update</a:t>
            </a:r>
          </a:p>
        </p:txBody>
      </p:sp>
      <p:sp>
        <p:nvSpPr>
          <p:cNvPr id="6" name="Espaço Reservado para Conteúdo 2">
            <a:extLst>
              <a:ext uri="{FF2B5EF4-FFF2-40B4-BE49-F238E27FC236}">
                <a16:creationId xmlns:a16="http://schemas.microsoft.com/office/drawing/2014/main" id="{F32A71F7-BB20-A2BB-EEFB-67B23B8119EF}"/>
              </a:ext>
            </a:extLst>
          </p:cNvPr>
          <p:cNvSpPr txBox="1">
            <a:spLocks/>
          </p:cNvSpPr>
          <p:nvPr/>
        </p:nvSpPr>
        <p:spPr>
          <a:xfrm>
            <a:off x="48452" y="1306343"/>
            <a:ext cx="4684005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7013" indent="-227013" algn="l" defTabSz="457200" rtl="0" eaLnBrk="1" latinLnBrk="0" hangingPunct="1">
              <a:spcBef>
                <a:spcPts val="1200"/>
              </a:spcBef>
              <a:buClr>
                <a:srgbClr val="E63C44"/>
              </a:buClr>
              <a:buSzPct val="100000"/>
              <a:buFont typeface="LucidaGrande" charset="0"/>
              <a:buChar char="▸"/>
              <a:defRPr sz="1800" b="1" kern="1200" baseline="0">
                <a:solidFill>
                  <a:srgbClr val="36363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177800" algn="l" defTabSz="457200" rtl="0" eaLnBrk="1" latinLnBrk="0" hangingPunct="1">
              <a:spcBef>
                <a:spcPts val="600"/>
              </a:spcBef>
              <a:buClr>
                <a:srgbClr val="E63C44"/>
              </a:buClr>
              <a:buFont typeface="Arial" panose="020B0604020202020204" pitchFamily="34" charset="0"/>
              <a:buChar char="•"/>
              <a:tabLst/>
              <a:defRPr sz="1600" kern="1200" baseline="0">
                <a:solidFill>
                  <a:srgbClr val="36363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7388" indent="-171450" algn="l" defTabSz="457200" rtl="0" eaLnBrk="1" latinLnBrk="0" hangingPunct="1">
              <a:spcBef>
                <a:spcPts val="600"/>
              </a:spcBef>
              <a:buClr>
                <a:srgbClr val="E63C44"/>
              </a:buClr>
              <a:buFont typeface="Arial" panose="020B0604020202020204" pitchFamily="34" charset="0"/>
              <a:buChar char="•"/>
              <a:tabLst/>
              <a:defRPr sz="1600" kern="1200" baseline="0">
                <a:solidFill>
                  <a:srgbClr val="36363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914400" indent="-174625" algn="l" defTabSz="457200" rtl="0" eaLnBrk="1" latinLnBrk="0" hangingPunct="1">
              <a:spcBef>
                <a:spcPts val="600"/>
              </a:spcBef>
              <a:buClr>
                <a:srgbClr val="E63C44"/>
              </a:buClr>
              <a:buFont typeface="Arial" panose="020B0604020202020204" pitchFamily="34" charset="0"/>
              <a:buChar char="•"/>
              <a:tabLst/>
              <a:defRPr sz="1600" kern="1200" baseline="0">
                <a:solidFill>
                  <a:srgbClr val="36363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146175" indent="-171450" algn="l" defTabSz="457200" rtl="0" eaLnBrk="1" latinLnBrk="0" hangingPunct="1">
              <a:spcBef>
                <a:spcPts val="600"/>
              </a:spcBef>
              <a:buClr>
                <a:srgbClr val="E63C44"/>
              </a:buClr>
              <a:buFont typeface="Arial" panose="020B0604020202020204" pitchFamily="34" charset="0"/>
              <a:buChar char="•"/>
              <a:tabLst/>
              <a:defRPr sz="1600" kern="1200" baseline="0">
                <a:solidFill>
                  <a:srgbClr val="36363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ClrTx/>
              <a:buFont typeface="+mj-lt"/>
              <a:buAutoNum type="arabicPeriod"/>
            </a:pPr>
            <a:endParaRPr lang="en-US" sz="1400" dirty="0"/>
          </a:p>
        </p:txBody>
      </p:sp>
      <p:sp>
        <p:nvSpPr>
          <p:cNvPr id="8" name="Elipse 8">
            <a:extLst>
              <a:ext uri="{FF2B5EF4-FFF2-40B4-BE49-F238E27FC236}">
                <a16:creationId xmlns:a16="http://schemas.microsoft.com/office/drawing/2014/main" id="{75D5DC65-6050-58F1-2086-BA07F6393E00}"/>
              </a:ext>
            </a:extLst>
          </p:cNvPr>
          <p:cNvSpPr/>
          <p:nvPr/>
        </p:nvSpPr>
        <p:spPr>
          <a:xfrm>
            <a:off x="7826928" y="1986726"/>
            <a:ext cx="242844" cy="261745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11" name="Retângulo 12">
            <a:extLst>
              <a:ext uri="{FF2B5EF4-FFF2-40B4-BE49-F238E27FC236}">
                <a16:creationId xmlns:a16="http://schemas.microsoft.com/office/drawing/2014/main" id="{95AEDD93-08D7-40E2-0DE6-34A2550039FB}"/>
              </a:ext>
            </a:extLst>
          </p:cNvPr>
          <p:cNvSpPr/>
          <p:nvPr/>
        </p:nvSpPr>
        <p:spPr>
          <a:xfrm>
            <a:off x="9254144" y="2134089"/>
            <a:ext cx="2624136" cy="55349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tângulo 13">
            <a:extLst>
              <a:ext uri="{FF2B5EF4-FFF2-40B4-BE49-F238E27FC236}">
                <a16:creationId xmlns:a16="http://schemas.microsoft.com/office/drawing/2014/main" id="{87C8B1CF-8F06-D338-8C4A-977B50AF9FFC}"/>
              </a:ext>
            </a:extLst>
          </p:cNvPr>
          <p:cNvSpPr/>
          <p:nvPr/>
        </p:nvSpPr>
        <p:spPr>
          <a:xfrm>
            <a:off x="6258049" y="1603140"/>
            <a:ext cx="534403" cy="372421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Elipse 14">
            <a:extLst>
              <a:ext uri="{FF2B5EF4-FFF2-40B4-BE49-F238E27FC236}">
                <a16:creationId xmlns:a16="http://schemas.microsoft.com/office/drawing/2014/main" id="{90D7BBED-DF78-BB43-5F9B-0730D11733EF}"/>
              </a:ext>
            </a:extLst>
          </p:cNvPr>
          <p:cNvSpPr/>
          <p:nvPr/>
        </p:nvSpPr>
        <p:spPr>
          <a:xfrm>
            <a:off x="6820648" y="1419255"/>
            <a:ext cx="242844" cy="261745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14" name="Elipse 15">
            <a:extLst>
              <a:ext uri="{FF2B5EF4-FFF2-40B4-BE49-F238E27FC236}">
                <a16:creationId xmlns:a16="http://schemas.microsoft.com/office/drawing/2014/main" id="{382B04B3-6185-263E-A225-58ADA5CC1B72}"/>
              </a:ext>
            </a:extLst>
          </p:cNvPr>
          <p:cNvSpPr/>
          <p:nvPr/>
        </p:nvSpPr>
        <p:spPr>
          <a:xfrm>
            <a:off x="11900704" y="2744152"/>
            <a:ext cx="242844" cy="261745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20" name="Retângulo 12">
            <a:extLst>
              <a:ext uri="{FF2B5EF4-FFF2-40B4-BE49-F238E27FC236}">
                <a16:creationId xmlns:a16="http://schemas.microsoft.com/office/drawing/2014/main" id="{9B3A8093-01D8-F0CE-B848-6C4CDFF6CFB4}"/>
              </a:ext>
            </a:extLst>
          </p:cNvPr>
          <p:cNvSpPr/>
          <p:nvPr/>
        </p:nvSpPr>
        <p:spPr>
          <a:xfrm>
            <a:off x="7225407" y="2264961"/>
            <a:ext cx="601521" cy="36079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87A112-8E39-2853-3656-D492BC7AA1BA}"/>
              </a:ext>
            </a:extLst>
          </p:cNvPr>
          <p:cNvSpPr txBox="1"/>
          <p:nvPr/>
        </p:nvSpPr>
        <p:spPr>
          <a:xfrm>
            <a:off x="2073803" y="5777002"/>
            <a:ext cx="7148111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NOTE: If using the black SRI update tool and have errors connecting</a:t>
            </a:r>
          </a:p>
          <a:p>
            <a:pPr algn="ctr"/>
            <a:r>
              <a:rPr lang="en-US" dirty="0"/>
              <a:t>See slide 11 for troubleshooting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8454C0-B836-9781-6809-8D54F793BBF7}"/>
              </a:ext>
            </a:extLst>
          </p:cNvPr>
          <p:cNvSpPr txBox="1"/>
          <p:nvPr/>
        </p:nvSpPr>
        <p:spPr>
          <a:xfrm>
            <a:off x="186404" y="2981955"/>
            <a:ext cx="4408099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600" dirty="0"/>
              <a:t>Run the SDM-ME MKII application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Turn on the ECU and wait 30 seconds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Click connect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Check the estimated time to update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Click update then check the message box that will be displayed on the computer screen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01E00A-5812-DF6A-0D52-EA958D643EC0}"/>
              </a:ext>
            </a:extLst>
          </p:cNvPr>
          <p:cNvSpPr txBox="1"/>
          <p:nvPr/>
        </p:nvSpPr>
        <p:spPr>
          <a:xfrm>
            <a:off x="234936" y="1266824"/>
            <a:ext cx="431103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A31515"/>
                </a:solidFill>
                <a:latin typeface="Cascadia Mono" panose="020B0609020000020004" pitchFamily="49" charset="0"/>
              </a:rPr>
              <a:t>Don’t disconnect the computer from the ECU while the update is running.</a:t>
            </a:r>
          </a:p>
          <a:p>
            <a:pPr algn="ctr"/>
            <a:r>
              <a:rPr lang="en-US" sz="1800" dirty="0">
                <a:solidFill>
                  <a:srgbClr val="A31515"/>
                </a:solidFill>
                <a:latin typeface="Cascadia Mono" panose="020B0609020000020004" pitchFamily="49" charset="0"/>
              </a:rPr>
              <a:t>Keep the truck parked during the update (Update stop working if the truck is moving).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6545186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F1F71F-F496-1C8C-6DBC-FCD5000A93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064D059-5913-D975-F806-1F73A02682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715" y="2068021"/>
            <a:ext cx="2890940" cy="103829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58A7894-E331-CF3F-995E-E70727BD48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714" y="923422"/>
            <a:ext cx="2913941" cy="103383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CAEA1A9-5D43-A876-44E9-6B30C744F6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715" y="3213883"/>
            <a:ext cx="2968149" cy="105743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5E3F74B-F097-7A9A-CD6A-067F613FC5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714" y="4387330"/>
            <a:ext cx="2968149" cy="105187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4282F75-34A5-0B18-9887-AE709C731D0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8714" y="5617577"/>
            <a:ext cx="2968149" cy="107413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ACEDDF6-3F7E-0724-0E76-DEA5636C2813}"/>
              </a:ext>
            </a:extLst>
          </p:cNvPr>
          <p:cNvSpPr txBox="1"/>
          <p:nvPr/>
        </p:nvSpPr>
        <p:spPr>
          <a:xfrm>
            <a:off x="265259" y="262300"/>
            <a:ext cx="107652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Performing Update</a:t>
            </a:r>
          </a:p>
        </p:txBody>
      </p:sp>
      <p:sp>
        <p:nvSpPr>
          <p:cNvPr id="17" name="Retângulo 12">
            <a:extLst>
              <a:ext uri="{FF2B5EF4-FFF2-40B4-BE49-F238E27FC236}">
                <a16:creationId xmlns:a16="http://schemas.microsoft.com/office/drawing/2014/main" id="{C166AF7A-2396-DA99-F9D0-A2E5DC2FACAF}"/>
              </a:ext>
            </a:extLst>
          </p:cNvPr>
          <p:cNvSpPr/>
          <p:nvPr/>
        </p:nvSpPr>
        <p:spPr>
          <a:xfrm>
            <a:off x="1218508" y="1663732"/>
            <a:ext cx="711892" cy="2767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tângulo 12">
            <a:extLst>
              <a:ext uri="{FF2B5EF4-FFF2-40B4-BE49-F238E27FC236}">
                <a16:creationId xmlns:a16="http://schemas.microsoft.com/office/drawing/2014/main" id="{FF346596-D226-1C43-A4B0-D09316337379}"/>
              </a:ext>
            </a:extLst>
          </p:cNvPr>
          <p:cNvSpPr/>
          <p:nvPr/>
        </p:nvSpPr>
        <p:spPr>
          <a:xfrm>
            <a:off x="1226897" y="2786073"/>
            <a:ext cx="711892" cy="2767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tângulo 12">
            <a:extLst>
              <a:ext uri="{FF2B5EF4-FFF2-40B4-BE49-F238E27FC236}">
                <a16:creationId xmlns:a16="http://schemas.microsoft.com/office/drawing/2014/main" id="{DE496043-D640-0668-0416-ED7F51707F7A}"/>
              </a:ext>
            </a:extLst>
          </p:cNvPr>
          <p:cNvSpPr/>
          <p:nvPr/>
        </p:nvSpPr>
        <p:spPr>
          <a:xfrm>
            <a:off x="1246217" y="3956654"/>
            <a:ext cx="711892" cy="2767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tângulo 12">
            <a:extLst>
              <a:ext uri="{FF2B5EF4-FFF2-40B4-BE49-F238E27FC236}">
                <a16:creationId xmlns:a16="http://schemas.microsoft.com/office/drawing/2014/main" id="{CFB94808-5547-250D-608E-5B12F04F64F9}"/>
              </a:ext>
            </a:extLst>
          </p:cNvPr>
          <p:cNvSpPr/>
          <p:nvPr/>
        </p:nvSpPr>
        <p:spPr>
          <a:xfrm>
            <a:off x="1246217" y="5113264"/>
            <a:ext cx="711892" cy="2767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tângulo 12">
            <a:extLst>
              <a:ext uri="{FF2B5EF4-FFF2-40B4-BE49-F238E27FC236}">
                <a16:creationId xmlns:a16="http://schemas.microsoft.com/office/drawing/2014/main" id="{F692F57F-CD2F-74AF-8DDC-210084B3EABE}"/>
              </a:ext>
            </a:extLst>
          </p:cNvPr>
          <p:cNvSpPr/>
          <p:nvPr/>
        </p:nvSpPr>
        <p:spPr>
          <a:xfrm>
            <a:off x="1246217" y="6378021"/>
            <a:ext cx="711892" cy="2767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CaixaDeTexto 24">
            <a:extLst>
              <a:ext uri="{FF2B5EF4-FFF2-40B4-BE49-F238E27FC236}">
                <a16:creationId xmlns:a16="http://schemas.microsoft.com/office/drawing/2014/main" id="{88DDCCF3-CE74-50AC-BB63-1CD2A4733CBC}"/>
              </a:ext>
            </a:extLst>
          </p:cNvPr>
          <p:cNvSpPr txBox="1"/>
          <p:nvPr/>
        </p:nvSpPr>
        <p:spPr>
          <a:xfrm>
            <a:off x="3382609" y="3679530"/>
            <a:ext cx="79449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MK2 is already updated with current software, no need to execute more procedures.</a:t>
            </a:r>
          </a:p>
        </p:txBody>
      </p:sp>
      <p:sp>
        <p:nvSpPr>
          <p:cNvPr id="23" name="CaixaDeTexto 25">
            <a:extLst>
              <a:ext uri="{FF2B5EF4-FFF2-40B4-BE49-F238E27FC236}">
                <a16:creationId xmlns:a16="http://schemas.microsoft.com/office/drawing/2014/main" id="{839FD3FC-0D3E-2F9E-853A-500303B7CD7F}"/>
              </a:ext>
            </a:extLst>
          </p:cNvPr>
          <p:cNvSpPr txBox="1"/>
          <p:nvPr/>
        </p:nvSpPr>
        <p:spPr>
          <a:xfrm>
            <a:off x="3382610" y="1264887"/>
            <a:ext cx="79449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Click OK and continue to the next slide.</a:t>
            </a:r>
          </a:p>
          <a:p>
            <a:endParaRPr lang="en-US" dirty="0"/>
          </a:p>
        </p:txBody>
      </p:sp>
      <p:sp>
        <p:nvSpPr>
          <p:cNvPr id="24" name="CaixaDeTexto 24">
            <a:extLst>
              <a:ext uri="{FF2B5EF4-FFF2-40B4-BE49-F238E27FC236}">
                <a16:creationId xmlns:a16="http://schemas.microsoft.com/office/drawing/2014/main" id="{19F2A7C9-51A6-4E13-2C63-2D630E0AD46F}"/>
              </a:ext>
            </a:extLst>
          </p:cNvPr>
          <p:cNvSpPr txBox="1"/>
          <p:nvPr/>
        </p:nvSpPr>
        <p:spPr>
          <a:xfrm>
            <a:off x="3382611" y="2371320"/>
            <a:ext cx="8093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MK2 is updated with a software version newer than the software version on the currently running application. Verify an ECU update is needed and ensure you are running latest version of application. </a:t>
            </a: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46EA7B79-A11E-0AE3-9AA3-1D9D33FAF25B}"/>
              </a:ext>
            </a:extLst>
          </p:cNvPr>
          <p:cNvSpPr txBox="1"/>
          <p:nvPr/>
        </p:nvSpPr>
        <p:spPr>
          <a:xfrm>
            <a:off x="3382609" y="4682432"/>
            <a:ext cx="7944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The update is possible but there is a risk to execute it, because a tool old version is installed in the ECU and monitors. Press OK and continue to the next slide.</a:t>
            </a:r>
          </a:p>
        </p:txBody>
      </p:sp>
      <p:sp>
        <p:nvSpPr>
          <p:cNvPr id="26" name="CaixaDeTexto 24">
            <a:extLst>
              <a:ext uri="{FF2B5EF4-FFF2-40B4-BE49-F238E27FC236}">
                <a16:creationId xmlns:a16="http://schemas.microsoft.com/office/drawing/2014/main" id="{FC50AB53-F6EA-2914-C581-06CCD118C9E5}"/>
              </a:ext>
            </a:extLst>
          </p:cNvPr>
          <p:cNvSpPr txBox="1"/>
          <p:nvPr/>
        </p:nvSpPr>
        <p:spPr>
          <a:xfrm>
            <a:off x="3382609" y="5944477"/>
            <a:ext cx="79449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The tool is not able to update this MK2 system. An extra procedure is needed. (To do that contact SRE team)</a:t>
            </a:r>
          </a:p>
        </p:txBody>
      </p:sp>
      <p:sp>
        <p:nvSpPr>
          <p:cNvPr id="27" name="Elipse 15">
            <a:extLst>
              <a:ext uri="{FF2B5EF4-FFF2-40B4-BE49-F238E27FC236}">
                <a16:creationId xmlns:a16="http://schemas.microsoft.com/office/drawing/2014/main" id="{FFC65D99-6EF2-8C76-7811-14E7DB36B821}"/>
              </a:ext>
            </a:extLst>
          </p:cNvPr>
          <p:cNvSpPr/>
          <p:nvPr/>
        </p:nvSpPr>
        <p:spPr>
          <a:xfrm>
            <a:off x="2078933" y="1682819"/>
            <a:ext cx="242844" cy="261745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</a:p>
        </p:txBody>
      </p:sp>
      <p:sp>
        <p:nvSpPr>
          <p:cNvPr id="28" name="Elipse 15">
            <a:extLst>
              <a:ext uri="{FF2B5EF4-FFF2-40B4-BE49-F238E27FC236}">
                <a16:creationId xmlns:a16="http://schemas.microsoft.com/office/drawing/2014/main" id="{47B4344B-B595-DC33-826F-AC96A8DB742D}"/>
              </a:ext>
            </a:extLst>
          </p:cNvPr>
          <p:cNvSpPr/>
          <p:nvPr/>
        </p:nvSpPr>
        <p:spPr>
          <a:xfrm>
            <a:off x="2068229" y="2821859"/>
            <a:ext cx="242844" cy="261745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</a:p>
        </p:txBody>
      </p:sp>
      <p:sp>
        <p:nvSpPr>
          <p:cNvPr id="29" name="Elipse 15">
            <a:extLst>
              <a:ext uri="{FF2B5EF4-FFF2-40B4-BE49-F238E27FC236}">
                <a16:creationId xmlns:a16="http://schemas.microsoft.com/office/drawing/2014/main" id="{96ECF641-0B3B-9B6B-00D1-8937D21BC039}"/>
              </a:ext>
            </a:extLst>
          </p:cNvPr>
          <p:cNvSpPr/>
          <p:nvPr/>
        </p:nvSpPr>
        <p:spPr>
          <a:xfrm>
            <a:off x="2048288" y="3987563"/>
            <a:ext cx="242844" cy="261745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</a:p>
        </p:txBody>
      </p:sp>
      <p:sp>
        <p:nvSpPr>
          <p:cNvPr id="30" name="Elipse 15">
            <a:extLst>
              <a:ext uri="{FF2B5EF4-FFF2-40B4-BE49-F238E27FC236}">
                <a16:creationId xmlns:a16="http://schemas.microsoft.com/office/drawing/2014/main" id="{35D423FE-36A3-3E5E-C5E8-38A23F7AC68D}"/>
              </a:ext>
            </a:extLst>
          </p:cNvPr>
          <p:cNvSpPr/>
          <p:nvPr/>
        </p:nvSpPr>
        <p:spPr>
          <a:xfrm>
            <a:off x="2065411" y="5171642"/>
            <a:ext cx="242844" cy="261745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</a:p>
        </p:txBody>
      </p:sp>
      <p:sp>
        <p:nvSpPr>
          <p:cNvPr id="31" name="Elipse 15">
            <a:extLst>
              <a:ext uri="{FF2B5EF4-FFF2-40B4-BE49-F238E27FC236}">
                <a16:creationId xmlns:a16="http://schemas.microsoft.com/office/drawing/2014/main" id="{E6AD4A63-EDFE-74E0-2D65-DEECE77105B6}"/>
              </a:ext>
            </a:extLst>
          </p:cNvPr>
          <p:cNvSpPr/>
          <p:nvPr/>
        </p:nvSpPr>
        <p:spPr>
          <a:xfrm>
            <a:off x="2065411" y="6393026"/>
            <a:ext cx="242844" cy="261745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590718070"/>
      </p:ext>
    </p:extLst>
  </p:cSld>
  <p:clrMapOvr>
    <a:masterClrMapping/>
  </p:clrMapOvr>
</p:sld>
</file>

<file path=ppt/theme/theme1.xml><?xml version="1.0" encoding="utf-8"?>
<a:theme xmlns:a="http://schemas.openxmlformats.org/drawingml/2006/main" name="Tema1">
  <a:themeElements>
    <a:clrScheme name="Stoneridge Template">
      <a:dk1>
        <a:srgbClr val="303C42"/>
      </a:dk1>
      <a:lt1>
        <a:srgbClr val="FFFFFF"/>
      </a:lt1>
      <a:dk2>
        <a:srgbClr val="000000"/>
      </a:dk2>
      <a:lt2>
        <a:srgbClr val="E0EFFD"/>
      </a:lt2>
      <a:accent1>
        <a:srgbClr val="5B7E90"/>
      </a:accent1>
      <a:accent2>
        <a:srgbClr val="354149"/>
      </a:accent2>
      <a:accent3>
        <a:srgbClr val="C5D0E0"/>
      </a:accent3>
      <a:accent4>
        <a:srgbClr val="81CA9A"/>
      </a:accent4>
      <a:accent5>
        <a:srgbClr val="D02130"/>
      </a:accent5>
      <a:accent6>
        <a:srgbClr val="45606F"/>
      </a:accent6>
      <a:hlink>
        <a:srgbClr val="D02130"/>
      </a:hlink>
      <a:folHlink>
        <a:srgbClr val="8A1325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ema1" id="{E4534B56-DB4F-40D5-9AE4-50CE86989B90}" vid="{738056DE-E6A2-4C82-BC09-7D1A310293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Tema1</Template>
  <TotalTime>2467</TotalTime>
  <Words>689</Words>
  <Application>Microsoft Office PowerPoint</Application>
  <PresentationFormat>Widescreen</PresentationFormat>
  <Paragraphs>116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Cascadia Mono</vt:lpstr>
      <vt:lpstr>LucidaGrande</vt:lpstr>
      <vt:lpstr>Tema1</vt:lpstr>
      <vt:lpstr>SOP: MirrorEye MKII ECU Update Process</vt:lpstr>
      <vt:lpstr>Update Setup</vt:lpstr>
      <vt:lpstr>MirrorEye System (MKII) ECU Connections</vt:lpstr>
      <vt:lpstr>MirrorEye System ECU With Optional DVR Installed</vt:lpstr>
      <vt:lpstr>Connection Using Radmoon</vt:lpstr>
      <vt:lpstr>Connection Using SRI Update Tool</vt:lpstr>
      <vt:lpstr>Application Interface</vt:lpstr>
      <vt:lpstr>PowerPoint Presentation</vt:lpstr>
      <vt:lpstr>PowerPoint Presentation</vt:lpstr>
      <vt:lpstr>PowerPoint Presentation</vt:lpstr>
      <vt:lpstr>PowerPoint Presentation</vt:lpstr>
      <vt:lpstr>Application Interface: More Info</vt:lpstr>
    </vt:vector>
  </TitlesOfParts>
  <Company>StoneRidge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SDM automation tool</dc:title>
  <dc:creator>Vicentin, Leonardo</dc:creator>
  <cp:lastModifiedBy>Young, Teddy</cp:lastModifiedBy>
  <cp:revision>30</cp:revision>
  <dcterms:created xsi:type="dcterms:W3CDTF">2022-09-22T11:14:09Z</dcterms:created>
  <dcterms:modified xsi:type="dcterms:W3CDTF">2025-04-22T12:29:33Z</dcterms:modified>
</cp:coreProperties>
</file>