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146849814" r:id="rId3"/>
    <p:sldId id="2146849776" r:id="rId4"/>
    <p:sldId id="256" r:id="rId5"/>
    <p:sldId id="2146849823" r:id="rId6"/>
    <p:sldId id="2146849797" r:id="rId7"/>
    <p:sldId id="2146849825" r:id="rId8"/>
    <p:sldId id="2146849824" r:id="rId9"/>
    <p:sldId id="21468497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7201B1-23A2-47F6-A266-D6F3DDFC02AD}" v="1" dt="2025-06-25T12:29:20.1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2A51BE-B8CB-22C5-4C41-178AECAC8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BF6FC-9616-8CD4-E870-EA6E27F6D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96A84-B654-9AE9-F8B5-7DDE62AC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E802C-CB46-101E-3FA9-790ACAA9F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5B619-F014-B7CA-0232-C29E8B422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4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31BE-C96F-7F08-3391-E156C3BD2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A8080-7DEE-1F3C-9B10-1C71CD3839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3539CF-C87B-59DA-DA7C-FF90CE77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A1246-3B3C-BAAF-6C27-1AA676EB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3C16D-C33A-462B-3059-918C7452D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4037DE-021D-105C-A0AB-BF77C2B88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1BB6F8-34C0-F3B3-CC0A-C7E2DE905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5BB29-D86D-E2C3-F6D7-9F717D32F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DA879-AFC3-A2E1-48B9-DF66E9A2D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84DAC-0C8B-8F8A-C58A-0839E8FA7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9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6507" y="2104601"/>
            <a:ext cx="8190871" cy="1851380"/>
          </a:xfr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b" anchorCtr="0"/>
          <a:lstStyle>
            <a:lvl1pPr>
              <a:defRPr sz="4050" b="1">
                <a:solidFill>
                  <a:schemeClr val="accent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76505" y="4080676"/>
            <a:ext cx="11277600" cy="1000650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2850" baseline="0">
                <a:solidFill>
                  <a:schemeClr val="accent6"/>
                </a:solidFill>
                <a:effectLst/>
                <a:latin typeface="+mj-lt"/>
                <a:ea typeface="Arial Hebrew Scholar" charset="-79"/>
                <a:cs typeface="Arial Hebrew Scholar" charset="-79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Sub Heading</a:t>
            </a:r>
          </a:p>
        </p:txBody>
      </p:sp>
    </p:spTree>
    <p:extLst>
      <p:ext uri="{BB962C8B-B14F-4D97-AF65-F5344CB8AC3E}">
        <p14:creationId xmlns:p14="http://schemas.microsoft.com/office/powerpoint/2010/main" val="270044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omb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3" y="1070098"/>
            <a:ext cx="11723571" cy="434892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5563402"/>
            <a:ext cx="11753851" cy="9401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2724" y="5805805"/>
            <a:ext cx="11751477" cy="5032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34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Tomb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Content Placeholder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5563402"/>
            <a:ext cx="11753851" cy="94017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12724" y="5805805"/>
            <a:ext cx="11751477" cy="50323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89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trend Sideba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4" y="1070098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67969"/>
            <a:ext cx="1722783" cy="59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6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trend Sidebar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4" y="1070098"/>
            <a:ext cx="10091453" cy="4348929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67969"/>
            <a:ext cx="1722783" cy="59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trend Sidebar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4" y="1070098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67971"/>
            <a:ext cx="1722783" cy="59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gatrend Sidebar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75124" y="1070098"/>
            <a:ext cx="10091453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7971"/>
            <a:ext cx="1722781" cy="599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ombsto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3" y="1070098"/>
            <a:ext cx="11779395" cy="434892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8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BDCE7-A791-4987-472B-625E5C644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2466-B1E2-E765-4313-1FDACBDDB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7CA68-DB8F-3175-89C7-E2B2984FD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B358-62D0-E3BF-3A76-5360A67A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2B79E-7C92-7206-2E99-B5EB3EF8D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7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Tombst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2766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890616" y="3844205"/>
            <a:ext cx="8975680" cy="461665"/>
          </a:xfrm>
          <a:noFill/>
        </p:spPr>
        <p:txBody>
          <a:bodyPr wrap="square" anchor="t" anchorCtr="0">
            <a:spAutoFit/>
          </a:bodyPr>
          <a:lstStyle>
            <a:lvl1pPr algn="l">
              <a:lnSpc>
                <a:spcPct val="70000"/>
              </a:lnSpc>
              <a:defRPr sz="3000" b="0" baseline="0">
                <a:solidFill>
                  <a:schemeClr val="bg1"/>
                </a:solidFill>
                <a:effectLst/>
              </a:defRPr>
            </a:lvl1pPr>
          </a:lstStyle>
          <a:p>
            <a:pPr>
              <a:lnSpc>
                <a:spcPct val="80000"/>
              </a:lnSpc>
            </a:pPr>
            <a:r>
              <a:rPr lang="sv-SE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03460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2" y="1070094"/>
            <a:ext cx="11704320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ardrop 4"/>
          <p:cNvSpPr/>
          <p:nvPr userDrawn="1"/>
        </p:nvSpPr>
        <p:spPr>
          <a:xfrm>
            <a:off x="11102831" y="58194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SRE</a:t>
            </a:r>
          </a:p>
        </p:txBody>
      </p:sp>
    </p:spTree>
    <p:extLst>
      <p:ext uri="{BB962C8B-B14F-4D97-AF65-F5344CB8AC3E}">
        <p14:creationId xmlns:p14="http://schemas.microsoft.com/office/powerpoint/2010/main" val="332976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0633" y="1070094"/>
            <a:ext cx="11779395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ardrop 5"/>
          <p:cNvSpPr/>
          <p:nvPr userDrawn="1"/>
        </p:nvSpPr>
        <p:spPr>
          <a:xfrm>
            <a:off x="11102831" y="58191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PST</a:t>
            </a:r>
          </a:p>
        </p:txBody>
      </p:sp>
    </p:spTree>
    <p:extLst>
      <p:ext uri="{BB962C8B-B14F-4D97-AF65-F5344CB8AC3E}">
        <p14:creationId xmlns:p14="http://schemas.microsoft.com/office/powerpoint/2010/main" val="6896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8063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34837" y="1070104"/>
            <a:ext cx="11853771" cy="535820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ardrop 6"/>
          <p:cNvSpPr/>
          <p:nvPr userDrawn="1"/>
        </p:nvSpPr>
        <p:spPr>
          <a:xfrm>
            <a:off x="11094867" y="58192"/>
            <a:ext cx="917196" cy="687897"/>
          </a:xfrm>
          <a:prstGeom prst="teardrop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35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SCD</a:t>
            </a:r>
          </a:p>
        </p:txBody>
      </p:sp>
    </p:spTree>
    <p:extLst>
      <p:ext uri="{BB962C8B-B14F-4D97-AF65-F5344CB8AC3E}">
        <p14:creationId xmlns:p14="http://schemas.microsoft.com/office/powerpoint/2010/main" val="384947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Blocks No Tom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6258" y="1070094"/>
            <a:ext cx="5828145" cy="5380432"/>
          </a:xfrm>
        </p:spPr>
        <p:txBody>
          <a:bodyPr>
            <a:normAutofit/>
          </a:bodyPr>
          <a:lstStyle>
            <a:lvl1pPr>
              <a:defRPr sz="1350" b="1">
                <a:solidFill>
                  <a:srgbClr val="595959"/>
                </a:solidFill>
              </a:defRPr>
            </a:lvl1pPr>
            <a:lvl2pPr>
              <a:defRPr sz="12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here to add text</a:t>
            </a:r>
            <a:endParaRPr lang="x-none"/>
          </a:p>
          <a:p>
            <a:pPr lvl="1"/>
            <a:r>
              <a:rPr lang="en-US"/>
              <a:t>Text</a:t>
            </a:r>
            <a:endParaRPr lang="x-none"/>
          </a:p>
          <a:p>
            <a:pPr lvl="2"/>
            <a:r>
              <a:rPr lang="en-US"/>
              <a:t>Text</a:t>
            </a:r>
            <a:endParaRPr lang="x-none"/>
          </a:p>
          <a:p>
            <a:pPr lvl="3"/>
            <a:r>
              <a:rPr lang="en-US"/>
              <a:t>Text</a:t>
            </a:r>
            <a:endParaRPr lang="x-none"/>
          </a:p>
          <a:p>
            <a:pPr lvl="4"/>
            <a:r>
              <a:rPr lang="en-US"/>
              <a:t>Text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6191884" y="1070094"/>
            <a:ext cx="5828145" cy="5380432"/>
          </a:xfrm>
        </p:spPr>
        <p:txBody>
          <a:bodyPr>
            <a:normAutofit/>
          </a:bodyPr>
          <a:lstStyle>
            <a:lvl1pPr>
              <a:defRPr sz="1350" b="1">
                <a:solidFill>
                  <a:srgbClr val="595959"/>
                </a:solidFill>
              </a:defRPr>
            </a:lvl1pPr>
            <a:lvl2pPr>
              <a:defRPr sz="1200">
                <a:solidFill>
                  <a:srgbClr val="595959"/>
                </a:solidFill>
              </a:defRPr>
            </a:lvl2pPr>
            <a:lvl3pPr>
              <a:defRPr sz="1200">
                <a:solidFill>
                  <a:srgbClr val="595959"/>
                </a:solidFill>
              </a:defRPr>
            </a:lvl3pPr>
            <a:lvl4pPr>
              <a:defRPr sz="1200">
                <a:solidFill>
                  <a:srgbClr val="595959"/>
                </a:solidFill>
              </a:defRPr>
            </a:lvl4pPr>
            <a:lvl5pPr>
              <a:defRPr sz="1200">
                <a:solidFill>
                  <a:srgbClr val="595959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here to add text</a:t>
            </a:r>
            <a:endParaRPr lang="x-none"/>
          </a:p>
          <a:p>
            <a:pPr lvl="1"/>
            <a:r>
              <a:rPr lang="en-US"/>
              <a:t>Text</a:t>
            </a:r>
            <a:endParaRPr lang="x-none"/>
          </a:p>
          <a:p>
            <a:pPr lvl="2"/>
            <a:r>
              <a:rPr lang="en-US"/>
              <a:t>Text</a:t>
            </a:r>
            <a:endParaRPr lang="x-none"/>
          </a:p>
          <a:p>
            <a:pPr lvl="3"/>
            <a:r>
              <a:rPr lang="en-US"/>
              <a:t>Text</a:t>
            </a:r>
            <a:endParaRPr lang="x-none"/>
          </a:p>
          <a:p>
            <a:pPr lvl="4"/>
            <a:r>
              <a:rPr lang="en-US"/>
              <a:t>Text</a:t>
            </a:r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6333" y="58192"/>
            <a:ext cx="10443411" cy="8097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68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0D04C-CAD2-6375-D337-3380B829B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6C4E4-663A-9153-2E3E-BB39D5464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7F7D2-FFB7-6FCB-2E11-CB45777D8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C252B-E1D7-85B5-E7AC-BDFEE2D5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D3356-3B5D-1ABC-5110-EFEF4FA1A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23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9FA54-524C-F514-E006-215EDA135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E6CD4-BD3F-CED7-1364-4006E2F3F1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C92CE-3F59-B74A-AD00-6FDC492077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56D275-99AB-C8B5-52A6-6CB37B583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653E07-BD81-5EEF-BBFE-104F940FC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954EBD-C14E-EADE-ADD9-316F3280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4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AAC4-7A1C-10BF-A53B-B773EED3E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9B750-0246-928E-5799-88918E21A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1E961-F338-E625-4555-ACE8BE188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0EDE10-04A1-CF5B-85CB-FECCF6BCE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A1956B-5419-7C8C-C08B-A151382D3F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EEDC8B-F05F-FED7-0CAF-8E6A182CF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C079E5-B210-CAFB-1786-4A5F3A80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A9F81-D55F-FB32-39B1-DC3300B8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97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7A185-E744-9DAE-9FD4-E167A20C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A1ECA-BBDE-E3B8-36F1-60A6B0776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FB7421-4468-D286-ED85-8DA300FA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DA870-1330-55A1-6220-6DDE0CB4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90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08E8AA-40B8-A5DA-064B-0DF764FD4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2AE0E-AB47-AF73-791B-02F04B35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A3DDA-52BD-9C0A-E47D-1B5568431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D256-AF42-254D-EA10-0DEBF023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2F3C5-1ABC-3674-4B76-DF0452DB0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915319-3084-6818-D667-7330DE41A6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A4DA4-63DF-A073-A5B8-CC05E3278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C7AF04-A910-5C1B-178D-A6D925B4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937177-8124-553C-7A31-AF21B030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58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908AB-339E-FEFC-8639-5FB8817F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CE057-6506-8309-51BC-1A442D82C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2A695-965B-6016-3D3E-56F2CD89A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99D71-299A-AC89-DFDB-FB358649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4EDDEB-DCA1-FF5A-208F-E9DF1F47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29EB55-EA60-F250-24D5-E52A8EE0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9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CBC12C-E50A-10AC-E823-E6BEE4E27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EF54CE-5FEA-6006-A5CA-4D04C3CAF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C3D4D-EC02-5DE4-B2FE-A2A0EC1855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1D8B6-E004-4412-9853-28E174B2AF5D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9D8E7-B991-3027-5F8B-B23F6905E9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3B74C-A56D-C42D-81D6-829090359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92A8A-860C-4BF2-869A-B5D6D6C66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4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40634" y="1067884"/>
            <a:ext cx="11713945" cy="4341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here to add text</a:t>
            </a:r>
            <a:endParaRPr lang="x-none"/>
          </a:p>
          <a:p>
            <a:pPr lvl="1"/>
            <a:r>
              <a:rPr lang="en-US"/>
              <a:t>Text</a:t>
            </a:r>
            <a:endParaRPr lang="x-none"/>
          </a:p>
          <a:p>
            <a:pPr lvl="2"/>
            <a:r>
              <a:rPr lang="en-US"/>
              <a:t>Text</a:t>
            </a:r>
            <a:endParaRPr lang="x-none"/>
          </a:p>
          <a:p>
            <a:pPr lvl="3"/>
            <a:r>
              <a:rPr lang="en-US"/>
              <a:t>Text</a:t>
            </a:r>
            <a:endParaRPr lang="x-none"/>
          </a:p>
          <a:p>
            <a:pPr lvl="4"/>
            <a:r>
              <a:rPr lang="en-US"/>
              <a:t>Text</a:t>
            </a:r>
            <a:endParaRPr lang="sv-SE"/>
          </a:p>
        </p:txBody>
      </p:sp>
      <p:sp>
        <p:nvSpPr>
          <p:cNvPr id="9" name="textruta 8"/>
          <p:cNvSpPr txBox="1"/>
          <p:nvPr userDrawn="1"/>
        </p:nvSpPr>
        <p:spPr>
          <a:xfrm>
            <a:off x="11758837" y="6583250"/>
            <a:ext cx="74194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329D50A-7C6A-2644-973A-FA2855FBD76B}" type="slidenum">
              <a:rPr lang="sv-SE" sz="600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6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40633" y="58192"/>
            <a:ext cx="10443411" cy="809779"/>
          </a:xfrm>
          <a:prstGeom prst="rect">
            <a:avLst/>
          </a:prstGeom>
          <a:noFill/>
          <a:effectLst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r>
              <a:rPr lang="sv-SE"/>
              <a:t>SUBJECT</a:t>
            </a:r>
          </a:p>
        </p:txBody>
      </p:sp>
    </p:spTree>
    <p:extLst>
      <p:ext uri="{BB962C8B-B14F-4D97-AF65-F5344CB8AC3E}">
        <p14:creationId xmlns:p14="http://schemas.microsoft.com/office/powerpoint/2010/main" val="148227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342900" rtl="0" eaLnBrk="1" latinLnBrk="0" hangingPunct="1">
        <a:spcBef>
          <a:spcPct val="0"/>
        </a:spcBef>
        <a:buNone/>
        <a:defRPr sz="1800" b="0" i="0" kern="1200">
          <a:solidFill>
            <a:schemeClr val="accent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0260" indent="-170260" algn="l" defTabSz="342900" rtl="0" eaLnBrk="1" latinLnBrk="0" hangingPunct="1">
        <a:spcBef>
          <a:spcPts val="900"/>
        </a:spcBef>
        <a:buClr>
          <a:srgbClr val="E63C44"/>
        </a:buClr>
        <a:buSzPct val="100000"/>
        <a:buFont typeface="LucidaGrande" charset="0"/>
        <a:buChar char="▸"/>
        <a:defRPr sz="1350" b="1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42900" indent="-133350" algn="l" defTabSz="342900" rtl="0" eaLnBrk="1" latinLnBrk="0" hangingPunct="1">
        <a:spcBef>
          <a:spcPts val="450"/>
        </a:spcBef>
        <a:buClr>
          <a:srgbClr val="E63C44"/>
        </a:buClr>
        <a:buFont typeface="Arial" panose="020B0604020202020204" pitchFamily="34" charset="0"/>
        <a:buChar char="•"/>
        <a:tabLst/>
        <a:defRPr sz="12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15541" indent="-128588" algn="l" defTabSz="342900" rtl="0" eaLnBrk="1" latinLnBrk="0" hangingPunct="1">
        <a:spcBef>
          <a:spcPts val="450"/>
        </a:spcBef>
        <a:buClr>
          <a:srgbClr val="E63C44"/>
        </a:buClr>
        <a:buFont typeface="Arial" panose="020B0604020202020204" pitchFamily="34" charset="0"/>
        <a:buChar char="•"/>
        <a:tabLst/>
        <a:defRPr sz="12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85800" indent="-130969" algn="l" defTabSz="342900" rtl="0" eaLnBrk="1" latinLnBrk="0" hangingPunct="1">
        <a:spcBef>
          <a:spcPts val="450"/>
        </a:spcBef>
        <a:buClr>
          <a:srgbClr val="E63C44"/>
        </a:buClr>
        <a:buFont typeface="Arial" panose="020B0604020202020204" pitchFamily="34" charset="0"/>
        <a:buChar char="•"/>
        <a:tabLst/>
        <a:defRPr sz="12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59631" indent="-128588" algn="l" defTabSz="342900" rtl="0" eaLnBrk="1" latinLnBrk="0" hangingPunct="1">
        <a:spcBef>
          <a:spcPts val="450"/>
        </a:spcBef>
        <a:buClr>
          <a:srgbClr val="E63C44"/>
        </a:buClr>
        <a:buFont typeface="Arial" panose="020B0604020202020204" pitchFamily="34" charset="0"/>
        <a:buChar char="•"/>
        <a:tabLst/>
        <a:defRPr sz="1200" kern="1200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cidents@stoneridge.com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oneridge.ap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toneridge.app/en/help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4C4B5E3-848E-B000-DC6C-587E4ED47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16" y="3844205"/>
            <a:ext cx="8975680" cy="422231"/>
          </a:xfrm>
        </p:spPr>
        <p:txBody>
          <a:bodyPr/>
          <a:lstStyle/>
          <a:p>
            <a:r>
              <a:rPr lang="en-US"/>
              <a:t>Technical Support Resources</a:t>
            </a:r>
          </a:p>
        </p:txBody>
      </p:sp>
    </p:spTree>
    <p:extLst>
      <p:ext uri="{BB962C8B-B14F-4D97-AF65-F5344CB8AC3E}">
        <p14:creationId xmlns:p14="http://schemas.microsoft.com/office/powerpoint/2010/main" val="28790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E2D2-EB7D-E2A4-45D3-47CC22B5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contact Stoneridge Service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0EB5B-5710-52AC-F93D-D3AE6A6B745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endParaRPr lang="en-US" sz="1400" dirty="0"/>
          </a:p>
          <a:p>
            <a:pPr lvl="1"/>
            <a:endParaRPr lang="en-US" sz="1400" dirty="0"/>
          </a:p>
          <a:p>
            <a:r>
              <a:rPr lang="en-US" sz="1400" dirty="0"/>
              <a:t>Stoneridge Call Center Support - Monday – Friday 8:00 am through 8:00 pm 888-953-9223</a:t>
            </a:r>
          </a:p>
          <a:p>
            <a:r>
              <a:rPr lang="en-US" sz="1400" dirty="0"/>
              <a:t>Stoneridge Service Portal – File a support ticket</a:t>
            </a:r>
          </a:p>
          <a:p>
            <a:r>
              <a:rPr lang="en-US" sz="1400" dirty="0"/>
              <a:t>Live chat feature in both </a:t>
            </a:r>
            <a:r>
              <a:rPr lang="en-US" sz="1400" dirty="0" err="1"/>
              <a:t>My.Stoneridge.app</a:t>
            </a:r>
            <a:r>
              <a:rPr lang="en-US" sz="1400" dirty="0"/>
              <a:t> or </a:t>
            </a:r>
            <a:r>
              <a:rPr lang="en-US" sz="1400" dirty="0" err="1"/>
              <a:t>Stoneridge.app</a:t>
            </a:r>
            <a:endParaRPr lang="en-US" sz="1400" dirty="0"/>
          </a:p>
          <a:p>
            <a:r>
              <a:rPr lang="en-US" sz="1400" dirty="0"/>
              <a:t>email </a:t>
            </a:r>
            <a:r>
              <a:rPr lang="en-US" sz="1400" dirty="0">
                <a:hlinkClick r:id="rId2"/>
              </a:rPr>
              <a:t>Incidents@stoneridge.com</a:t>
            </a:r>
            <a:r>
              <a:rPr lang="en-US" sz="1400" dirty="0"/>
              <a:t> </a:t>
            </a:r>
          </a:p>
          <a:p>
            <a:pPr marL="386953" lvl="2" indent="0">
              <a:buNone/>
            </a:pPr>
            <a:endParaRPr lang="en-US" sz="1250" dirty="0"/>
          </a:p>
          <a:p>
            <a:pPr marL="0" indent="0">
              <a:buNone/>
            </a:pPr>
            <a:endParaRPr lang="en-US" sz="1400" dirty="0"/>
          </a:p>
          <a:p>
            <a:pPr lvl="1"/>
            <a:endParaRPr lang="en-US" sz="1250" dirty="0"/>
          </a:p>
          <a:p>
            <a:pPr lvl="1"/>
            <a:endParaRPr lang="en-US" sz="125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4391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AAAB21-3510-79B8-6E6C-1FCA67850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508" y="503339"/>
            <a:ext cx="10558511" cy="483813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EC58113-B2E0-6A03-DABB-D231FCDE9698}"/>
              </a:ext>
            </a:extLst>
          </p:cNvPr>
          <p:cNvCxnSpPr>
            <a:cxnSpLocks/>
          </p:cNvCxnSpPr>
          <p:nvPr/>
        </p:nvCxnSpPr>
        <p:spPr>
          <a:xfrm flipH="1" flipV="1">
            <a:off x="3431097" y="3926047"/>
            <a:ext cx="805343" cy="5704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8F433E3-57ED-9FFB-C417-F72C712B4635}"/>
              </a:ext>
            </a:extLst>
          </p:cNvPr>
          <p:cNvSpPr txBox="1"/>
          <p:nvPr/>
        </p:nvSpPr>
        <p:spPr>
          <a:xfrm>
            <a:off x="4295163" y="4496499"/>
            <a:ext cx="4446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Request Access if you do not have an account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03C666-6ED5-30A4-87B9-77A6AC3BAF77}"/>
              </a:ext>
            </a:extLst>
          </p:cNvPr>
          <p:cNvCxnSpPr>
            <a:cxnSpLocks/>
          </p:cNvCxnSpPr>
          <p:nvPr/>
        </p:nvCxnSpPr>
        <p:spPr>
          <a:xfrm flipV="1">
            <a:off x="9051721" y="1359017"/>
            <a:ext cx="645952" cy="2265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A180820-CF43-7B27-B42C-B329CE1A9BFF}"/>
              </a:ext>
            </a:extLst>
          </p:cNvPr>
          <p:cNvSpPr txBox="1"/>
          <p:nvPr/>
        </p:nvSpPr>
        <p:spPr>
          <a:xfrm>
            <a:off x="6979640" y="1627464"/>
            <a:ext cx="3213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Log in if you already have access</a:t>
            </a:r>
          </a:p>
        </p:txBody>
      </p:sp>
    </p:spTree>
    <p:extLst>
      <p:ext uri="{BB962C8B-B14F-4D97-AF65-F5344CB8AC3E}">
        <p14:creationId xmlns:p14="http://schemas.microsoft.com/office/powerpoint/2010/main" val="123881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63ADBC-9103-BA63-9E32-0C4A11B03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Service Portal URL and Access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0D8856-601B-6FC0-887D-F7132E73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918" y="1820568"/>
            <a:ext cx="9619129" cy="413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760DF0-DFD9-C9D7-D51A-71982C514DD9}"/>
              </a:ext>
            </a:extLst>
          </p:cNvPr>
          <p:cNvSpPr txBox="1"/>
          <p:nvPr/>
        </p:nvSpPr>
        <p:spPr>
          <a:xfrm>
            <a:off x="528918" y="1156447"/>
            <a:ext cx="781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Visit: 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www.Stoneridge.app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to set up a portal account and bookmark the site access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Also, download the mobile app for ease of accessing open issues and communicating with the Stoneridge teams</a:t>
            </a:r>
          </a:p>
        </p:txBody>
      </p:sp>
    </p:spTree>
    <p:extLst>
      <p:ext uri="{BB962C8B-B14F-4D97-AF65-F5344CB8AC3E}">
        <p14:creationId xmlns:p14="http://schemas.microsoft.com/office/powerpoint/2010/main" val="5540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2CD9-54E6-3301-1BD0-7819D2084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Stoneridge Service Portal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C20487D-D353-98FD-ECCA-A7CD2B803F8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61010" y="1675861"/>
            <a:ext cx="4296878" cy="261279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52CAF304-9D9B-7564-9345-0A978A7D0864}"/>
              </a:ext>
            </a:extLst>
          </p:cNvPr>
          <p:cNvSpPr/>
          <p:nvPr/>
        </p:nvSpPr>
        <p:spPr>
          <a:xfrm>
            <a:off x="3270879" y="1846874"/>
            <a:ext cx="448755" cy="176168"/>
          </a:xfrm>
          <a:prstGeom prst="ellipse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B388243-7599-346B-06C2-397065202342}"/>
              </a:ext>
            </a:extLst>
          </p:cNvPr>
          <p:cNvCxnSpPr>
            <a:cxnSpLocks/>
          </p:cNvCxnSpPr>
          <p:nvPr/>
        </p:nvCxnSpPr>
        <p:spPr>
          <a:xfrm flipH="1" flipV="1">
            <a:off x="3719634" y="1977612"/>
            <a:ext cx="1276065" cy="1004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74E5466-AB0F-056B-16D1-E6B12D263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690" y="3114596"/>
            <a:ext cx="6095998" cy="195007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04D9F9D-C1D7-3566-A6C0-FBDE29F09293}"/>
              </a:ext>
            </a:extLst>
          </p:cNvPr>
          <p:cNvCxnSpPr>
            <a:cxnSpLocks/>
          </p:cNvCxnSpPr>
          <p:nvPr/>
        </p:nvCxnSpPr>
        <p:spPr>
          <a:xfrm flipV="1">
            <a:off x="4995699" y="3549121"/>
            <a:ext cx="1888959" cy="18491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992BB27-9A1E-6D97-63A0-15F34547571A}"/>
              </a:ext>
            </a:extLst>
          </p:cNvPr>
          <p:cNvSpPr/>
          <p:nvPr/>
        </p:nvSpPr>
        <p:spPr>
          <a:xfrm>
            <a:off x="3225623" y="5398294"/>
            <a:ext cx="1770076" cy="9814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Open a service ticket</a:t>
            </a:r>
          </a:p>
        </p:txBody>
      </p:sp>
    </p:spTree>
    <p:extLst>
      <p:ext uri="{BB962C8B-B14F-4D97-AF65-F5344CB8AC3E}">
        <p14:creationId xmlns:p14="http://schemas.microsoft.com/office/powerpoint/2010/main" val="16455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BEBD-3BF4-A23F-38CC-248BB6E2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Chat in either </a:t>
            </a:r>
            <a:r>
              <a:rPr lang="en-US" dirty="0" err="1"/>
              <a:t>My.Stoneridge.app</a:t>
            </a:r>
            <a:r>
              <a:rPr lang="en-US" dirty="0"/>
              <a:t> or </a:t>
            </a:r>
            <a:r>
              <a:rPr lang="en-US" dirty="0" err="1"/>
              <a:t>Stoneridge.app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B306BB-FCBD-A296-E81C-16632AD8B30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29403" y="1078884"/>
            <a:ext cx="6798258" cy="44379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6236DB-2E3F-BB3F-17F3-D9D4AB4F5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502" y="867971"/>
            <a:ext cx="3042736" cy="53809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DBB594-F680-9AFC-DCB8-50EEA185FE3F}"/>
              </a:ext>
            </a:extLst>
          </p:cNvPr>
          <p:cNvSpPr txBox="1"/>
          <p:nvPr/>
        </p:nvSpPr>
        <p:spPr>
          <a:xfrm>
            <a:off x="7854215" y="1559293"/>
            <a:ext cx="27334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Chat Feature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Tech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Open / close / update an ongoing</a:t>
            </a:r>
          </a:p>
          <a:p>
            <a:r>
              <a:rPr lang="en-US" sz="1200" dirty="0"/>
              <a:t>     service ticket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537AAF-B17E-2E09-F902-4A75C6BDF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616" y="3844205"/>
            <a:ext cx="8975680" cy="422231"/>
          </a:xfrm>
        </p:spPr>
        <p:txBody>
          <a:bodyPr/>
          <a:lstStyle/>
          <a:p>
            <a:r>
              <a:rPr lang="en-US" dirty="0"/>
              <a:t>Knowledgebase and How To </a:t>
            </a:r>
            <a:r>
              <a:rPr lang="en-US" dirty="0" err="1"/>
              <a:t>Aricticles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4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3F5C-6311-7C43-F57B-406FAE5B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Stoneridge Service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3FA7D-8A1B-183C-9B6B-E7EBA69353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Help Center (</a:t>
            </a:r>
            <a:r>
              <a:rPr lang="en-US" err="1">
                <a:hlinkClick r:id="rId2"/>
              </a:rPr>
              <a:t>stoneridge.app</a:t>
            </a:r>
            <a:r>
              <a:rPr lang="en-US">
                <a:hlinkClick r:id="rId2"/>
              </a:rPr>
              <a:t>)</a:t>
            </a:r>
            <a:endParaRPr lang="en-US"/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8672AD-086C-89C2-6A77-5F49768DC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44" y="1568741"/>
            <a:ext cx="6118593" cy="3720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C368D4-C8F0-EB5F-B2FB-57322E65D8AF}"/>
              </a:ext>
            </a:extLst>
          </p:cNvPr>
          <p:cNvSpPr txBox="1"/>
          <p:nvPr/>
        </p:nvSpPr>
        <p:spPr>
          <a:xfrm>
            <a:off x="6929306" y="1568741"/>
            <a:ext cx="24625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Sign in – select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MirrorEye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section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Errors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How-To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Troubleshooting Issues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Damaged Components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Configuration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Installation Guides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03C4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8A5BDD-4F04-8BFF-90C4-C622AD4DC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9306" y="3110218"/>
            <a:ext cx="3744330" cy="358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9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 Main">
  <a:themeElements>
    <a:clrScheme name="Stoneridge Template">
      <a:dk1>
        <a:srgbClr val="303C42"/>
      </a:dk1>
      <a:lt1>
        <a:srgbClr val="FFFFFF"/>
      </a:lt1>
      <a:dk2>
        <a:srgbClr val="000000"/>
      </a:dk2>
      <a:lt2>
        <a:srgbClr val="E0EFFD"/>
      </a:lt2>
      <a:accent1>
        <a:srgbClr val="5B7E90"/>
      </a:accent1>
      <a:accent2>
        <a:srgbClr val="354149"/>
      </a:accent2>
      <a:accent3>
        <a:srgbClr val="C5D0E0"/>
      </a:accent3>
      <a:accent4>
        <a:srgbClr val="81CA9A"/>
      </a:accent4>
      <a:accent5>
        <a:srgbClr val="D02130"/>
      </a:accent5>
      <a:accent6>
        <a:srgbClr val="45606F"/>
      </a:accent6>
      <a:hlink>
        <a:srgbClr val="D02130"/>
      </a:hlink>
      <a:folHlink>
        <a:srgbClr val="8A132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104_242-101139 01 Stoneridge OPTAC3 Strategic Direction" id="{9C8A8571-ECB9-3A44-8775-FA35DE2D93DF}" vid="{548CFF8B-1C09-2E4D-9F47-AD5166321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173</Words>
  <Application>Microsoft Office PowerPoint</Application>
  <PresentationFormat>Widescreen</PresentationFormat>
  <Paragraphs>34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Content Main</vt:lpstr>
      <vt:lpstr>Technical Support Resources</vt:lpstr>
      <vt:lpstr>How to contact Stoneridge Service Team</vt:lpstr>
      <vt:lpstr>PowerPoint Presentation</vt:lpstr>
      <vt:lpstr>Service Portal URL and Access</vt:lpstr>
      <vt:lpstr>Stoneridge Service Portal</vt:lpstr>
      <vt:lpstr>Live Chat in either My.Stoneridge.app or Stoneridge.app</vt:lpstr>
      <vt:lpstr>Knowledgebase and How To Aricticles</vt:lpstr>
      <vt:lpstr>Stoneridge Service Portal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Support Resources</dc:title>
  <dc:creator>Paul, Kathryn</dc:creator>
  <cp:lastModifiedBy>Paul, Kathryn</cp:lastModifiedBy>
  <cp:revision>4</cp:revision>
  <dcterms:created xsi:type="dcterms:W3CDTF">2024-03-04T18:04:56Z</dcterms:created>
  <dcterms:modified xsi:type="dcterms:W3CDTF">2025-06-25T12:41:51Z</dcterms:modified>
</cp:coreProperties>
</file>